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0" r:id="rId3"/>
    <p:sldId id="258" r:id="rId4"/>
    <p:sldId id="261" r:id="rId5"/>
    <p:sldId id="259" r:id="rId6"/>
    <p:sldId id="265" r:id="rId7"/>
    <p:sldId id="262" r:id="rId8"/>
    <p:sldId id="264"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A90625-05AD-4A35-A6C4-A3EC48047478}" type="datetimeFigureOut">
              <a:rPr lang="en-US" smtClean="0"/>
              <a:t>9/24/2018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941D58-5917-4A30-BDE0-99F76C0F61E6}" type="slidenum">
              <a:rPr lang="en-US" smtClean="0"/>
              <a:t>‹#›</a:t>
            </a:fld>
            <a:endParaRPr lang="en-US"/>
          </a:p>
        </p:txBody>
      </p:sp>
    </p:spTree>
    <p:extLst>
      <p:ext uri="{BB962C8B-B14F-4D97-AF65-F5344CB8AC3E}">
        <p14:creationId xmlns:p14="http://schemas.microsoft.com/office/powerpoint/2010/main" val="3548960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 competitive.</a:t>
            </a:r>
            <a:r>
              <a:rPr lang="en-US" baseline="0" dirty="0" smtClean="0"/>
              <a:t> What content is a benefit to being at the local level. Use that to help your members. </a:t>
            </a:r>
            <a:endParaRPr lang="en-US" dirty="0"/>
          </a:p>
        </p:txBody>
      </p:sp>
      <p:sp>
        <p:nvSpPr>
          <p:cNvPr id="4" name="Slide Number Placeholder 3"/>
          <p:cNvSpPr>
            <a:spLocks noGrp="1"/>
          </p:cNvSpPr>
          <p:nvPr>
            <p:ph type="sldNum" sz="quarter" idx="10"/>
          </p:nvPr>
        </p:nvSpPr>
        <p:spPr/>
        <p:txBody>
          <a:bodyPr/>
          <a:lstStyle/>
          <a:p>
            <a:fld id="{C8941D58-5917-4A30-BDE0-99F76C0F61E6}" type="slidenum">
              <a:rPr lang="en-US" smtClean="0"/>
              <a:t>2</a:t>
            </a:fld>
            <a:endParaRPr lang="en-US"/>
          </a:p>
        </p:txBody>
      </p:sp>
    </p:spTree>
    <p:extLst>
      <p:ext uri="{BB962C8B-B14F-4D97-AF65-F5344CB8AC3E}">
        <p14:creationId xmlns:p14="http://schemas.microsoft.com/office/powerpoint/2010/main" val="1672594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Capture their attention and keep it. </a:t>
            </a:r>
          </a:p>
          <a:p>
            <a:r>
              <a:rPr lang="en-US" dirty="0" smtClean="0"/>
              <a:t>Expect remarkable events </a:t>
            </a:r>
            <a:endParaRPr lang="en-US" dirty="0"/>
          </a:p>
        </p:txBody>
      </p:sp>
      <p:sp>
        <p:nvSpPr>
          <p:cNvPr id="4" name="Slide Number Placeholder 3"/>
          <p:cNvSpPr>
            <a:spLocks noGrp="1"/>
          </p:cNvSpPr>
          <p:nvPr>
            <p:ph type="sldNum" sz="quarter" idx="10"/>
          </p:nvPr>
        </p:nvSpPr>
        <p:spPr/>
        <p:txBody>
          <a:bodyPr/>
          <a:lstStyle/>
          <a:p>
            <a:fld id="{C8941D58-5917-4A30-BDE0-99F76C0F61E6}" type="slidenum">
              <a:rPr lang="en-US" smtClean="0"/>
              <a:t>3</a:t>
            </a:fld>
            <a:endParaRPr lang="en-US"/>
          </a:p>
        </p:txBody>
      </p:sp>
    </p:spTree>
    <p:extLst>
      <p:ext uri="{BB962C8B-B14F-4D97-AF65-F5344CB8AC3E}">
        <p14:creationId xmlns:p14="http://schemas.microsoft.com/office/powerpoint/2010/main" val="4056979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P</a:t>
            </a:r>
            <a:r>
              <a:rPr lang="en-US" dirty="0" smtClean="0"/>
              <a:t>roper </a:t>
            </a:r>
            <a:r>
              <a:rPr lang="en-US" u="sng" dirty="0" smtClean="0"/>
              <a:t>P</a:t>
            </a:r>
            <a:r>
              <a:rPr lang="en-US" dirty="0" smtClean="0"/>
              <a:t>lanning </a:t>
            </a:r>
            <a:r>
              <a:rPr lang="en-US" u="sng" dirty="0" smtClean="0"/>
              <a:t>P</a:t>
            </a:r>
            <a:r>
              <a:rPr lang="en-US" dirty="0" smtClean="0"/>
              <a:t>revents </a:t>
            </a:r>
            <a:r>
              <a:rPr lang="en-US" u="sng" dirty="0" smtClean="0"/>
              <a:t>P</a:t>
            </a:r>
            <a:r>
              <a:rPr lang="en-US" dirty="0" smtClean="0"/>
              <a:t>oor </a:t>
            </a:r>
            <a:r>
              <a:rPr lang="en-US" u="sng" dirty="0" smtClean="0"/>
              <a:t>P</a:t>
            </a:r>
            <a:r>
              <a:rPr lang="en-US" dirty="0" smtClean="0"/>
              <a:t>erformance </a:t>
            </a:r>
          </a:p>
          <a:p>
            <a:r>
              <a:rPr lang="en-US" dirty="0" smtClean="0"/>
              <a:t>Tell a story from the beginning.</a:t>
            </a:r>
            <a:r>
              <a:rPr lang="en-US" baseline="0" dirty="0" smtClean="0"/>
              <a:t> Benefits. Networking. Face to Face. </a:t>
            </a:r>
            <a:r>
              <a:rPr lang="en-US" baseline="0" smtClean="0"/>
              <a:t>Value. </a:t>
            </a:r>
            <a:endParaRPr lang="en-US" dirty="0" smtClean="0"/>
          </a:p>
          <a:p>
            <a:pPr marL="0" indent="0">
              <a:buNone/>
            </a:pPr>
            <a:endParaRPr lang="en-US" b="1" dirty="0" smtClean="0"/>
          </a:p>
        </p:txBody>
      </p:sp>
      <p:sp>
        <p:nvSpPr>
          <p:cNvPr id="4" name="Slide Number Placeholder 3"/>
          <p:cNvSpPr>
            <a:spLocks noGrp="1"/>
          </p:cNvSpPr>
          <p:nvPr>
            <p:ph type="sldNum" sz="quarter" idx="10"/>
          </p:nvPr>
        </p:nvSpPr>
        <p:spPr/>
        <p:txBody>
          <a:bodyPr/>
          <a:lstStyle/>
          <a:p>
            <a:fld id="{C8941D58-5917-4A30-BDE0-99F76C0F61E6}" type="slidenum">
              <a:rPr lang="en-US" smtClean="0"/>
              <a:t>5</a:t>
            </a:fld>
            <a:endParaRPr lang="en-US"/>
          </a:p>
        </p:txBody>
      </p:sp>
    </p:spTree>
    <p:extLst>
      <p:ext uri="{BB962C8B-B14F-4D97-AF65-F5344CB8AC3E}">
        <p14:creationId xmlns:p14="http://schemas.microsoft.com/office/powerpoint/2010/main" val="2378470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P</a:t>
            </a:r>
            <a:r>
              <a:rPr lang="en-US" dirty="0" smtClean="0"/>
              <a:t>roper </a:t>
            </a:r>
            <a:r>
              <a:rPr lang="en-US" u="sng" dirty="0" smtClean="0"/>
              <a:t>P</a:t>
            </a:r>
            <a:r>
              <a:rPr lang="en-US" dirty="0" smtClean="0"/>
              <a:t>lanning </a:t>
            </a:r>
            <a:r>
              <a:rPr lang="en-US" u="sng" dirty="0" smtClean="0"/>
              <a:t>P</a:t>
            </a:r>
            <a:r>
              <a:rPr lang="en-US" dirty="0" smtClean="0"/>
              <a:t>revents </a:t>
            </a:r>
            <a:r>
              <a:rPr lang="en-US" u="sng" dirty="0" smtClean="0"/>
              <a:t>P</a:t>
            </a:r>
            <a:r>
              <a:rPr lang="en-US" dirty="0" smtClean="0"/>
              <a:t>oor </a:t>
            </a:r>
            <a:r>
              <a:rPr lang="en-US" u="sng" dirty="0" smtClean="0"/>
              <a:t>P</a:t>
            </a:r>
            <a:r>
              <a:rPr lang="en-US" dirty="0" smtClean="0"/>
              <a:t>erformance </a:t>
            </a:r>
          </a:p>
          <a:p>
            <a:r>
              <a:rPr lang="en-US" dirty="0" smtClean="0"/>
              <a:t>Tell a story from the beginning.</a:t>
            </a:r>
            <a:r>
              <a:rPr lang="en-US" baseline="0" dirty="0" smtClean="0"/>
              <a:t> Benefits. Networking. Face to Face. </a:t>
            </a:r>
            <a:r>
              <a:rPr lang="en-US" baseline="0" smtClean="0"/>
              <a:t>Value. </a:t>
            </a:r>
            <a:endParaRPr lang="en-US" dirty="0" smtClean="0"/>
          </a:p>
          <a:p>
            <a:pPr marL="0" indent="0">
              <a:buNone/>
            </a:pPr>
            <a:endParaRPr lang="en-US" b="1" dirty="0" smtClean="0"/>
          </a:p>
        </p:txBody>
      </p:sp>
      <p:sp>
        <p:nvSpPr>
          <p:cNvPr id="4" name="Slide Number Placeholder 3"/>
          <p:cNvSpPr>
            <a:spLocks noGrp="1"/>
          </p:cNvSpPr>
          <p:nvPr>
            <p:ph type="sldNum" sz="quarter" idx="10"/>
          </p:nvPr>
        </p:nvSpPr>
        <p:spPr/>
        <p:txBody>
          <a:bodyPr/>
          <a:lstStyle/>
          <a:p>
            <a:fld id="{C8941D58-5917-4A30-BDE0-99F76C0F61E6}" type="slidenum">
              <a:rPr lang="en-US" smtClean="0"/>
              <a:t>6</a:t>
            </a:fld>
            <a:endParaRPr lang="en-US"/>
          </a:p>
        </p:txBody>
      </p:sp>
    </p:spTree>
    <p:extLst>
      <p:ext uri="{BB962C8B-B14F-4D97-AF65-F5344CB8AC3E}">
        <p14:creationId xmlns:p14="http://schemas.microsoft.com/office/powerpoint/2010/main" val="789014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your story</a:t>
            </a:r>
            <a:r>
              <a:rPr lang="en-US" baseline="0" dirty="0" smtClean="0"/>
              <a:t> and then listen.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Make them an offer they can’t refuse</a:t>
            </a:r>
          </a:p>
          <a:p>
            <a:endParaRPr lang="en-US" dirty="0"/>
          </a:p>
        </p:txBody>
      </p:sp>
      <p:sp>
        <p:nvSpPr>
          <p:cNvPr id="4" name="Slide Number Placeholder 3"/>
          <p:cNvSpPr>
            <a:spLocks noGrp="1"/>
          </p:cNvSpPr>
          <p:nvPr>
            <p:ph type="sldNum" sz="quarter" idx="10"/>
          </p:nvPr>
        </p:nvSpPr>
        <p:spPr/>
        <p:txBody>
          <a:bodyPr/>
          <a:lstStyle/>
          <a:p>
            <a:fld id="{C8941D58-5917-4A30-BDE0-99F76C0F61E6}" type="slidenum">
              <a:rPr lang="en-US" smtClean="0"/>
              <a:t>7</a:t>
            </a:fld>
            <a:endParaRPr lang="en-US"/>
          </a:p>
        </p:txBody>
      </p:sp>
    </p:spTree>
    <p:extLst>
      <p:ext uri="{BB962C8B-B14F-4D97-AF65-F5344CB8AC3E}">
        <p14:creationId xmlns:p14="http://schemas.microsoft.com/office/powerpoint/2010/main" val="300774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your story</a:t>
            </a:r>
            <a:r>
              <a:rPr lang="en-US" baseline="0" dirty="0" smtClean="0"/>
              <a:t> and then listen.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Make them an offer they can’t refuse</a:t>
            </a:r>
          </a:p>
          <a:p>
            <a:endParaRPr lang="en-US" dirty="0"/>
          </a:p>
        </p:txBody>
      </p:sp>
      <p:sp>
        <p:nvSpPr>
          <p:cNvPr id="4" name="Slide Number Placeholder 3"/>
          <p:cNvSpPr>
            <a:spLocks noGrp="1"/>
          </p:cNvSpPr>
          <p:nvPr>
            <p:ph type="sldNum" sz="quarter" idx="10"/>
          </p:nvPr>
        </p:nvSpPr>
        <p:spPr/>
        <p:txBody>
          <a:bodyPr/>
          <a:lstStyle/>
          <a:p>
            <a:fld id="{C8941D58-5917-4A30-BDE0-99F76C0F61E6}" type="slidenum">
              <a:rPr lang="en-US" smtClean="0"/>
              <a:t>8</a:t>
            </a:fld>
            <a:endParaRPr lang="en-US"/>
          </a:p>
        </p:txBody>
      </p:sp>
    </p:spTree>
    <p:extLst>
      <p:ext uri="{BB962C8B-B14F-4D97-AF65-F5344CB8AC3E}">
        <p14:creationId xmlns:p14="http://schemas.microsoft.com/office/powerpoint/2010/main" val="1172739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2" y="2492379"/>
            <a:ext cx="6762749" cy="1470025"/>
          </a:xfrm>
        </p:spPr>
        <p:txBody>
          <a:bodyPr/>
          <a:lstStyle>
            <a:lvl1pPr algn="r">
              <a:defRPr sz="40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Subtitle 2"/>
          <p:cNvSpPr>
            <a:spLocks noGrp="1"/>
          </p:cNvSpPr>
          <p:nvPr>
            <p:ph type="subTitle" idx="1"/>
          </p:nvPr>
        </p:nvSpPr>
        <p:spPr>
          <a:xfrm>
            <a:off x="1600203" y="3966882"/>
            <a:ext cx="6762749" cy="1752600"/>
          </a:xfrm>
        </p:spPr>
        <p:txBody>
          <a:bodyPr>
            <a:normAutofit/>
          </a:bodyPr>
          <a:lstStyle>
            <a:lvl1pPr marL="0" indent="0" algn="r">
              <a:buNone/>
              <a:defRPr sz="20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dirty="0"/>
          </a:p>
        </p:txBody>
      </p:sp>
    </p:spTree>
    <p:extLst>
      <p:ext uri="{BB962C8B-B14F-4D97-AF65-F5344CB8AC3E}">
        <p14:creationId xmlns:p14="http://schemas.microsoft.com/office/powerpoint/2010/main" val="362063965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330029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464" y="590550"/>
            <a:ext cx="3657600" cy="1162050"/>
          </a:xfrm>
        </p:spPr>
        <p:txBody>
          <a:bodyPr/>
          <a:lstStyle>
            <a:lvl1pPr algn="ctr">
              <a:defRPr sz="3200" b="1">
                <a:effectLst>
                  <a:outerShdw blurRad="38100" dist="38100" dir="2700000" algn="tl">
                    <a:srgbClr val="000000">
                      <a:alpha val="43137"/>
                    </a:srgbClr>
                  </a:outerShdw>
                </a:effectLst>
              </a:defRPr>
            </a:lvl1pPr>
          </a:lstStyle>
          <a:p>
            <a:r>
              <a:rPr lang="en-US" smtClean="0"/>
              <a:t>Click to edit Master title style</a:t>
            </a:r>
            <a:endParaRPr/>
          </a:p>
        </p:txBody>
      </p:sp>
      <p:sp>
        <p:nvSpPr>
          <p:cNvPr id="3" name="Content Placeholder 2"/>
          <p:cNvSpPr>
            <a:spLocks noGrp="1"/>
          </p:cNvSpPr>
          <p:nvPr>
            <p:ph idx="1"/>
          </p:nvPr>
        </p:nvSpPr>
        <p:spPr>
          <a:xfrm>
            <a:off x="4693023" y="739592"/>
            <a:ext cx="3657600" cy="5308787"/>
          </a:xfrm>
        </p:spPr>
        <p:txBody>
          <a:bodyPr>
            <a:normAutofit/>
          </a:bodyPr>
          <a:lstStyle>
            <a:lvl1pPr>
              <a:defRPr sz="2000"/>
            </a:lvl1pPr>
            <a:lvl2pPr>
              <a:defRPr sz="1800"/>
            </a:lvl2pPr>
            <a:lvl3pPr>
              <a:defRPr sz="1600"/>
            </a:lvl3pPr>
            <a:lvl4pPr>
              <a:defRPr sz="1400"/>
            </a:lvl4pPr>
            <a:lvl5pPr>
              <a:defRPr sz="14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20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Tree>
    <p:extLst>
      <p:ext uri="{BB962C8B-B14F-4D97-AF65-F5344CB8AC3E}">
        <p14:creationId xmlns:p14="http://schemas.microsoft.com/office/powerpoint/2010/main" val="36788556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0" y="533400"/>
            <a:ext cx="4476750" cy="1252538"/>
          </a:xfrm>
        </p:spPr>
        <p:txBody>
          <a:bodyPr/>
          <a:lstStyle>
            <a:lvl1pPr algn="l">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20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Picture Placeholder 2"/>
          <p:cNvSpPr>
            <a:spLocks noGrp="1"/>
          </p:cNvSpPr>
          <p:nvPr>
            <p:ph type="pic" idx="1"/>
          </p:nvPr>
        </p:nvSpPr>
        <p:spPr>
          <a:xfrm flipH="1">
            <a:off x="188255" y="179292"/>
            <a:ext cx="3281087" cy="6483096"/>
          </a:xfrm>
          <a:prstGeom prst="round1Rect">
            <a:avLst>
              <a:gd name="adj" fmla="val 17325"/>
            </a:avLst>
          </a:prstGeom>
          <a:blipFill dpi="0" rotWithShape="0">
            <a:blip r:embed="rId2" cstate="print"/>
            <a:srcRect/>
            <a:stretch>
              <a:fillRect/>
            </a:stretch>
          </a:blipFill>
          <a:ln w="28575">
            <a:solidFill>
              <a:schemeClr val="bg1"/>
            </a:solidFill>
          </a:ln>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noProof="0"/>
          </a:p>
        </p:txBody>
      </p:sp>
    </p:spTree>
    <p:extLst>
      <p:ext uri="{BB962C8B-B14F-4D97-AF65-F5344CB8AC3E}">
        <p14:creationId xmlns:p14="http://schemas.microsoft.com/office/powerpoint/2010/main" val="193710384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sp>
        <p:nvSpPr>
          <p:cNvPr id="2" name="Title 1"/>
          <p:cNvSpPr>
            <a:spLocks noGrp="1"/>
          </p:cNvSpPr>
          <p:nvPr>
            <p:ph type="title"/>
          </p:nvPr>
        </p:nvSpPr>
        <p:spPr>
          <a:xfrm>
            <a:off x="4710953" y="533400"/>
            <a:ext cx="3657600" cy="1252538"/>
          </a:xfrm>
        </p:spPr>
        <p:txBody>
          <a:bodyPr/>
          <a:lstStyle>
            <a:lvl1pPr algn="l">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Picture Placeholder 2"/>
          <p:cNvSpPr>
            <a:spLocks noGrp="1"/>
          </p:cNvSpPr>
          <p:nvPr>
            <p:ph type="pic" idx="1"/>
          </p:nvPr>
        </p:nvSpPr>
        <p:spPr>
          <a:xfrm flipH="1">
            <a:off x="596153" y="1600203"/>
            <a:ext cx="3657600" cy="3657601"/>
          </a:xfrm>
          <a:prstGeom prst="ellipse">
            <a:avLst/>
          </a:prstGeom>
          <a:blipFill dpi="0" rotWithShape="0">
            <a:blip r:embed="rId2" cstate="print"/>
            <a:srcRect/>
            <a:stretch>
              <a:fillRect/>
            </a:stretch>
          </a:blipFill>
          <a:ln w="28575">
            <a:solidFill>
              <a:schemeClr val="bg1"/>
            </a:solidFill>
          </a:ln>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20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Tree>
    <p:extLst>
      <p:ext uri="{BB962C8B-B14F-4D97-AF65-F5344CB8AC3E}">
        <p14:creationId xmlns:p14="http://schemas.microsoft.com/office/powerpoint/2010/main" val="250104349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5" name="Picture 8" descr="Overlay-PictureCaption-Extra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1"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08040" y="3778624"/>
            <a:ext cx="7560515" cy="1102658"/>
          </a:xfrm>
        </p:spPr>
        <p:txBody>
          <a:bodyPr/>
          <a:lstStyle>
            <a:lvl1pPr algn="l">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Picture Placeholder 2"/>
          <p:cNvSpPr>
            <a:spLocks noGrp="1"/>
          </p:cNvSpPr>
          <p:nvPr>
            <p:ph type="pic" idx="1"/>
          </p:nvPr>
        </p:nvSpPr>
        <p:spPr>
          <a:xfrm flipH="1">
            <a:off x="871585" y="762000"/>
            <a:ext cx="7427726" cy="2989730"/>
          </a:xfrm>
          <a:prstGeom prst="roundRect">
            <a:avLst>
              <a:gd name="adj" fmla="val 7476"/>
            </a:avLst>
          </a:prstGeom>
          <a:blipFill dpi="0" rotWithShape="0">
            <a:blip r:embed="rId3" cstate="print"/>
            <a:srcRect/>
            <a:stretch>
              <a:fillRect/>
            </a:stretch>
          </a:blipFill>
          <a:ln w="28575">
            <a:solidFill>
              <a:schemeClr val="bg1"/>
            </a:solidFill>
          </a:ln>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808036" y="4827497"/>
            <a:ext cx="7559977" cy="1220881"/>
          </a:xfrm>
        </p:spPr>
        <p:txBody>
          <a:bodyPr>
            <a:normAutofit/>
          </a:bodyPr>
          <a:lstStyle>
            <a:lvl1pPr marL="0" indent="0">
              <a:buNone/>
              <a:defRPr sz="18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Tree>
    <p:extLst>
      <p:ext uri="{BB962C8B-B14F-4D97-AF65-F5344CB8AC3E}">
        <p14:creationId xmlns:p14="http://schemas.microsoft.com/office/powerpoint/2010/main" val="253150935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1pPr>
              <a:defRPr sz="2000"/>
            </a:lvl1pPr>
            <a:lvl2pPr>
              <a:defRPr sz="1800"/>
            </a:lvl2pPr>
            <a:lvl3pPr>
              <a:defRPr sz="2400"/>
            </a:lvl3pPr>
            <a:lvl4pPr>
              <a:defRPr sz="2400"/>
            </a:lvl4pPr>
            <a:lvl5pPr>
              <a:defRPr sz="2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extLst>
      <p:ext uri="{BB962C8B-B14F-4D97-AF65-F5344CB8AC3E}">
        <p14:creationId xmlns:p14="http://schemas.microsoft.com/office/powerpoint/2010/main" val="7535379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8647" y="779463"/>
            <a:ext cx="1358153" cy="5268912"/>
          </a:xfrm>
        </p:spPr>
        <p:txBody>
          <a:bodyPr vert="eaVert"/>
          <a:lstStyle>
            <a:lvl1pPr>
              <a:defRPr sz="3200" b="1">
                <a:effectLst>
                  <a:outerShdw blurRad="38100" dist="38100" dir="2700000" algn="tl">
                    <a:srgbClr val="000000">
                      <a:alpha val="43137"/>
                    </a:srgbClr>
                  </a:outerShdw>
                </a:effectLst>
              </a:defRPr>
            </a:lvl1pPr>
          </a:lstStyle>
          <a:p>
            <a:r>
              <a:rPr lang="en-US" smtClean="0"/>
              <a:t>Click to edit Master title style</a:t>
            </a:r>
            <a:endParaRPr/>
          </a:p>
        </p:txBody>
      </p:sp>
      <p:sp>
        <p:nvSpPr>
          <p:cNvPr id="3" name="Vertical Text Placeholder 2"/>
          <p:cNvSpPr>
            <a:spLocks noGrp="1"/>
          </p:cNvSpPr>
          <p:nvPr>
            <p:ph type="body" orient="vert" idx="1"/>
          </p:nvPr>
        </p:nvSpPr>
        <p:spPr>
          <a:xfrm>
            <a:off x="779462" y="779468"/>
            <a:ext cx="6170613" cy="5268911"/>
          </a:xfrm>
        </p:spPr>
        <p:txBody>
          <a:bodyPr vert="eaVert"/>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34352661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a:p>
        </p:txBody>
      </p:sp>
      <p:sp>
        <p:nvSpPr>
          <p:cNvPr id="3" name="Text Placeholder 2"/>
          <p:cNvSpPr>
            <a:spLocks noGrp="1"/>
          </p:cNvSpPr>
          <p:nvPr>
            <p:ph type="body" sz="half" idx="1"/>
          </p:nvPr>
        </p:nvSpPr>
        <p:spPr>
          <a:xfrm>
            <a:off x="685801" y="1981200"/>
            <a:ext cx="3818467" cy="4114800"/>
          </a:xfrm>
        </p:spPr>
        <p:txBody>
          <a:bodyPr/>
          <a:lstStyle>
            <a:lvl1pPr>
              <a:defRPr sz="2000"/>
            </a:lvl1pPr>
            <a:lvl2pPr>
              <a:defRPr sz="1800"/>
            </a:lvl2pPr>
            <a:lvl3pPr>
              <a:defRPr sz="16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9735" y="1981200"/>
            <a:ext cx="3818467" cy="4114800"/>
          </a:xfrm>
        </p:spPr>
        <p:txBody>
          <a:bodyPr/>
          <a:lstStyle>
            <a:lvl1pPr>
              <a:defRPr sz="2000"/>
            </a:lvl1pPr>
            <a:lvl2pPr>
              <a:defRPr sz="1800"/>
            </a:lvl2pPr>
            <a:lvl3pPr>
              <a:defRPr sz="16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3327157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03870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42595877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79465" y="2591364"/>
            <a:ext cx="7583487" cy="1362075"/>
          </a:xfrm>
        </p:spPr>
        <p:txBody>
          <a:bodyPr>
            <a:noAutofit/>
          </a:bodyPr>
          <a:lstStyle>
            <a:lvl1pPr algn="l">
              <a:defRPr sz="4000" b="1" cap="none" baseline="0">
                <a:solidFill>
                  <a:schemeClr val="bg1"/>
                </a:solidFill>
                <a:effectLst>
                  <a:outerShdw blurRad="38100" dist="38100" dir="2700000" algn="tl">
                    <a:srgbClr val="000000">
                      <a:alpha val="43137"/>
                    </a:srgbClr>
                  </a:outerShdw>
                </a:effectLst>
              </a:defRPr>
            </a:lvl1pPr>
          </a:lstStyle>
          <a:p>
            <a:r>
              <a:rPr lang="en-US" smtClean="0"/>
              <a:t>Click to edit Master title style</a:t>
            </a:r>
            <a:endParaRPr/>
          </a:p>
        </p:txBody>
      </p:sp>
      <p:sp>
        <p:nvSpPr>
          <p:cNvPr id="3" name="Text Placeholder 2"/>
          <p:cNvSpPr>
            <a:spLocks noGrp="1"/>
          </p:cNvSpPr>
          <p:nvPr>
            <p:ph type="body" idx="1"/>
          </p:nvPr>
        </p:nvSpPr>
        <p:spPr>
          <a:xfrm>
            <a:off x="779465" y="3950358"/>
            <a:ext cx="7583487" cy="1500187"/>
          </a:xfrm>
        </p:spPr>
        <p:txBody>
          <a:bodyPr/>
          <a:lstStyle>
            <a:lvl1pPr marL="0" indent="0" algn="l">
              <a:buNone/>
              <a:defRPr sz="2000" cap="none" baseline="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337723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10249954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8" name="Straight Connector 7"/>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816476"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816476"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79465" y="381000"/>
            <a:ext cx="7583487" cy="1044388"/>
          </a:xfrm>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2250"/>
              </a:lnSpc>
              <a:buNone/>
              <a:defRPr sz="2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779463" y="2452737"/>
            <a:ext cx="3657600" cy="3686175"/>
          </a:xfrm>
        </p:spPr>
        <p:txBody>
          <a:bodyPr>
            <a:normAutofit/>
          </a:bodyPr>
          <a:lstStyle>
            <a:lvl1pPr>
              <a:defRPr sz="2000"/>
            </a:lvl1pPr>
            <a:lvl2pPr>
              <a:defRPr sz="1800"/>
            </a:lvl2pPr>
            <a:lvl3pPr>
              <a:defRPr sz="1600"/>
            </a:lvl3pPr>
            <a:lvl4pPr>
              <a:defRPr sz="1400"/>
            </a:lvl4pPr>
            <a:lvl5pPr>
              <a:defRPr sz="14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2250"/>
              </a:lnSpc>
              <a:buNone/>
              <a:defRPr sz="2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05350" y="2362203"/>
            <a:ext cx="3657600" cy="3686175"/>
          </a:xfrm>
        </p:spPr>
        <p:txBody>
          <a:bodyPr>
            <a:normAutofit/>
          </a:bodyPr>
          <a:lstStyle>
            <a:lvl1pPr>
              <a:defRPr sz="2000"/>
            </a:lvl1pPr>
            <a:lvl2pPr>
              <a:defRPr sz="1800"/>
            </a:lvl2pPr>
            <a:lvl3pPr>
              <a:defRPr sz="1600"/>
            </a:lvl3pPr>
            <a:lvl4pPr>
              <a:defRPr sz="1400"/>
            </a:lvl4pPr>
            <a:lvl5pPr>
              <a:defRPr sz="14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38379346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Content Placeholder 2"/>
          <p:cNvSpPr>
            <a:spLocks noGrp="1"/>
          </p:cNvSpPr>
          <p:nvPr>
            <p:ph sz="half" idx="1"/>
          </p:nvPr>
        </p:nvSpPr>
        <p:spPr>
          <a:xfrm>
            <a:off x="779464" y="1828801"/>
            <a:ext cx="7585076" cy="2057400"/>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3"/>
          </p:nvPr>
        </p:nvSpPr>
        <p:spPr>
          <a:xfrm>
            <a:off x="779464" y="3991816"/>
            <a:ext cx="7585076" cy="2057400"/>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764419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dirty="0"/>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extLst>
      <p:ext uri="{BB962C8B-B14F-4D97-AF65-F5344CB8AC3E}">
        <p14:creationId xmlns:p14="http://schemas.microsoft.com/office/powerpoint/2010/main" val="42273607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a:p>
        </p:txBody>
      </p:sp>
      <p:sp>
        <p:nvSpPr>
          <p:cNvPr id="12" name="Content Placeholder 2"/>
          <p:cNvSpPr>
            <a:spLocks noGrp="1"/>
          </p:cNvSpPr>
          <p:nvPr>
            <p:ph sz="half" idx="14"/>
          </p:nvPr>
        </p:nvSpPr>
        <p:spPr>
          <a:xfrm>
            <a:off x="779463" y="1828801"/>
            <a:ext cx="3657600" cy="2057400"/>
          </a:xfrm>
        </p:spPr>
        <p:txBody>
          <a:bodyPr>
            <a:normAutofit/>
          </a:bodyPr>
          <a:lstStyle>
            <a:lvl1pPr>
              <a:defRPr sz="1800"/>
            </a:lvl1pPr>
            <a:lvl2pPr>
              <a:defRPr sz="1600"/>
            </a:lvl2pPr>
            <a:lvl3pPr>
              <a:defRPr sz="1600"/>
            </a:lvl3pPr>
            <a:lvl4pPr>
              <a:defRPr sz="1600"/>
            </a:lvl4pPr>
            <a:lvl5pPr>
              <a:defRPr sz="16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1800"/>
            </a:lvl1pPr>
            <a:lvl2pPr>
              <a:defRPr sz="1600"/>
            </a:lvl2pPr>
            <a:lvl3pPr>
              <a:defRPr sz="1600"/>
            </a:lvl3pPr>
            <a:lvl4pPr>
              <a:defRPr sz="1600"/>
            </a:lvl4pPr>
            <a:lvl5pPr>
              <a:defRPr sz="16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1800"/>
            </a:lvl1pPr>
            <a:lvl2pPr>
              <a:defRPr sz="1600"/>
            </a:lvl2pPr>
            <a:lvl3pPr>
              <a:defRPr sz="1600"/>
            </a:lvl3pPr>
            <a:lvl4pPr>
              <a:defRPr sz="1600"/>
            </a:lvl4pPr>
            <a:lvl5pPr>
              <a:defRPr sz="16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1800"/>
            </a:lvl1pPr>
            <a:lvl2pPr>
              <a:defRPr sz="1600"/>
            </a:lvl2pPr>
            <a:lvl3pPr>
              <a:defRPr sz="1600"/>
            </a:lvl3pPr>
            <a:lvl4pPr>
              <a:defRPr sz="1600"/>
            </a:lvl4pPr>
            <a:lvl5pPr>
              <a:defRPr sz="160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extLst>
      <p:ext uri="{BB962C8B-B14F-4D97-AF65-F5344CB8AC3E}">
        <p14:creationId xmlns:p14="http://schemas.microsoft.com/office/powerpoint/2010/main" val="63555055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a:p>
        </p:txBody>
      </p:sp>
    </p:spTree>
    <p:extLst>
      <p:ext uri="{BB962C8B-B14F-4D97-AF65-F5344CB8AC3E}">
        <p14:creationId xmlns:p14="http://schemas.microsoft.com/office/powerpoint/2010/main" val="42383454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ound Diagonal Corner Rectangle 7"/>
          <p:cNvSpPr/>
          <p:nvPr userDrawn="1"/>
        </p:nvSpPr>
        <p:spPr>
          <a:xfrm>
            <a:off x="188913" y="186222"/>
            <a:ext cx="8764588" cy="6478588"/>
          </a:xfrm>
          <a:prstGeom prst="round2DiagRect">
            <a:avLst>
              <a:gd name="adj1" fmla="val 13107"/>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sz="1350"/>
          </a:p>
        </p:txBody>
      </p:sp>
      <p:sp>
        <p:nvSpPr>
          <p:cNvPr id="1027" name="Title Placeholder 1"/>
          <p:cNvSpPr>
            <a:spLocks noGrp="1"/>
          </p:cNvSpPr>
          <p:nvPr>
            <p:ph type="title"/>
          </p:nvPr>
        </p:nvSpPr>
        <p:spPr bwMode="auto">
          <a:xfrm>
            <a:off x="779464" y="381002"/>
            <a:ext cx="758348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pic>
        <p:nvPicPr>
          <p:cNvPr id="12" name="Picture 8" descr="Overlay-ContentSlides.png"/>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25414" y="186222"/>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ext Placeholder 2"/>
          <p:cNvSpPr>
            <a:spLocks noGrp="1"/>
          </p:cNvSpPr>
          <p:nvPr>
            <p:ph type="body" idx="1"/>
          </p:nvPr>
        </p:nvSpPr>
        <p:spPr bwMode="auto">
          <a:xfrm>
            <a:off x="779464" y="1828802"/>
            <a:ext cx="7583487"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pic>
        <p:nvPicPr>
          <p:cNvPr id="2" name="Picture 1"/>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0" y="6071795"/>
            <a:ext cx="3840480" cy="790687"/>
          </a:xfrm>
          <a:prstGeom prst="round1Rect">
            <a:avLst>
              <a:gd name="adj" fmla="val 43051"/>
            </a:avLst>
          </a:prstGeom>
        </p:spPr>
      </p:pic>
    </p:spTree>
    <p:extLst>
      <p:ext uri="{BB962C8B-B14F-4D97-AF65-F5344CB8AC3E}">
        <p14:creationId xmlns:p14="http://schemas.microsoft.com/office/powerpoint/2010/main" val="1555165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iming>
    <p:tnLst>
      <p:par>
        <p:cTn id="1" dur="indefinite" restart="never" nodeType="tmRoot"/>
      </p:par>
    </p:tnLst>
  </p:timing>
  <p:txStyles>
    <p:titleStyle>
      <a:lvl1pPr algn="l" rtl="0" eaLnBrk="1" fontAlgn="base" hangingPunct="1">
        <a:spcBef>
          <a:spcPct val="0"/>
        </a:spcBef>
        <a:spcAft>
          <a:spcPct val="0"/>
        </a:spcAft>
        <a:defRPr sz="4000" b="1" kern="1200">
          <a:solidFill>
            <a:schemeClr val="bg1"/>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defRPr sz="2850">
          <a:solidFill>
            <a:schemeClr val="bg1"/>
          </a:solidFill>
          <a:latin typeface="Trebuchet MS" panose="020B0603020202020204" pitchFamily="34" charset="0"/>
        </a:defRPr>
      </a:lvl2pPr>
      <a:lvl3pPr algn="l" rtl="0" eaLnBrk="1" fontAlgn="base" hangingPunct="1">
        <a:spcBef>
          <a:spcPct val="0"/>
        </a:spcBef>
        <a:spcAft>
          <a:spcPct val="0"/>
        </a:spcAft>
        <a:defRPr sz="2850">
          <a:solidFill>
            <a:schemeClr val="bg1"/>
          </a:solidFill>
          <a:latin typeface="Trebuchet MS" panose="020B0603020202020204" pitchFamily="34" charset="0"/>
        </a:defRPr>
      </a:lvl3pPr>
      <a:lvl4pPr algn="l" rtl="0" eaLnBrk="1" fontAlgn="base" hangingPunct="1">
        <a:spcBef>
          <a:spcPct val="0"/>
        </a:spcBef>
        <a:spcAft>
          <a:spcPct val="0"/>
        </a:spcAft>
        <a:defRPr sz="2850">
          <a:solidFill>
            <a:schemeClr val="bg1"/>
          </a:solidFill>
          <a:latin typeface="Trebuchet MS" panose="020B0603020202020204" pitchFamily="34" charset="0"/>
        </a:defRPr>
      </a:lvl4pPr>
      <a:lvl5pPr algn="l" rtl="0" eaLnBrk="1" fontAlgn="base" hangingPunct="1">
        <a:spcBef>
          <a:spcPct val="0"/>
        </a:spcBef>
        <a:spcAft>
          <a:spcPct val="0"/>
        </a:spcAft>
        <a:defRPr sz="2850">
          <a:solidFill>
            <a:schemeClr val="bg1"/>
          </a:solidFill>
          <a:latin typeface="Trebuchet MS" panose="020B0603020202020204" pitchFamily="34" charset="0"/>
        </a:defRPr>
      </a:lvl5pPr>
      <a:lvl6pPr marL="342900" algn="l" rtl="0" eaLnBrk="1" fontAlgn="base" hangingPunct="1">
        <a:spcBef>
          <a:spcPct val="0"/>
        </a:spcBef>
        <a:spcAft>
          <a:spcPct val="0"/>
        </a:spcAft>
        <a:defRPr sz="2850">
          <a:solidFill>
            <a:schemeClr val="bg1"/>
          </a:solidFill>
          <a:latin typeface="Trebuchet MS" panose="020B0603020202020204" pitchFamily="34" charset="0"/>
        </a:defRPr>
      </a:lvl6pPr>
      <a:lvl7pPr marL="685800" algn="l" rtl="0" eaLnBrk="1" fontAlgn="base" hangingPunct="1">
        <a:spcBef>
          <a:spcPct val="0"/>
        </a:spcBef>
        <a:spcAft>
          <a:spcPct val="0"/>
        </a:spcAft>
        <a:defRPr sz="2850">
          <a:solidFill>
            <a:schemeClr val="bg1"/>
          </a:solidFill>
          <a:latin typeface="Trebuchet MS" panose="020B0603020202020204" pitchFamily="34" charset="0"/>
        </a:defRPr>
      </a:lvl7pPr>
      <a:lvl8pPr marL="1028700" algn="l" rtl="0" eaLnBrk="1" fontAlgn="base" hangingPunct="1">
        <a:spcBef>
          <a:spcPct val="0"/>
        </a:spcBef>
        <a:spcAft>
          <a:spcPct val="0"/>
        </a:spcAft>
        <a:defRPr sz="2850">
          <a:solidFill>
            <a:schemeClr val="bg1"/>
          </a:solidFill>
          <a:latin typeface="Trebuchet MS" panose="020B0603020202020204" pitchFamily="34" charset="0"/>
        </a:defRPr>
      </a:lvl8pPr>
      <a:lvl9pPr marL="1371600" algn="l" rtl="0" eaLnBrk="1" fontAlgn="base" hangingPunct="1">
        <a:spcBef>
          <a:spcPct val="0"/>
        </a:spcBef>
        <a:spcAft>
          <a:spcPct val="0"/>
        </a:spcAft>
        <a:defRPr sz="2850">
          <a:solidFill>
            <a:schemeClr val="bg1"/>
          </a:solidFill>
          <a:latin typeface="Trebuchet MS" panose="020B0603020202020204" pitchFamily="34" charset="0"/>
        </a:defRPr>
      </a:lvl9pPr>
    </p:titleStyle>
    <p:bodyStyle>
      <a:lvl1pPr marL="211931" indent="-211931" algn="l" rtl="0" eaLnBrk="1" fontAlgn="base" hangingPunct="1">
        <a:spcBef>
          <a:spcPts val="1500"/>
        </a:spcBef>
        <a:spcAft>
          <a:spcPct val="0"/>
        </a:spcAft>
        <a:buFont typeface="Wingdings 2" panose="05020102010507070707" pitchFamily="18" charset="2"/>
        <a:buChar char=""/>
        <a:defRPr sz="2400" kern="1200">
          <a:solidFill>
            <a:schemeClr val="bg1"/>
          </a:solidFill>
          <a:latin typeface="+mn-lt"/>
          <a:ea typeface="+mn-ea"/>
          <a:cs typeface="+mn-cs"/>
        </a:defRPr>
      </a:lvl1pPr>
      <a:lvl2pPr marL="433388" indent="-221456" algn="l" rtl="0" eaLnBrk="1" fontAlgn="base" hangingPunct="1">
        <a:spcBef>
          <a:spcPts val="450"/>
        </a:spcBef>
        <a:spcAft>
          <a:spcPct val="0"/>
        </a:spcAft>
        <a:buFont typeface="Wingdings 2" panose="05020102010507070707" pitchFamily="18" charset="2"/>
        <a:buChar char=""/>
        <a:defRPr sz="2000" kern="1200">
          <a:solidFill>
            <a:schemeClr val="bg1"/>
          </a:solidFill>
          <a:latin typeface="+mn-lt"/>
          <a:ea typeface="+mn-ea"/>
          <a:cs typeface="+mn-cs"/>
        </a:defRPr>
      </a:lvl2pPr>
      <a:lvl3pPr marL="645319" indent="-211931" algn="l" rtl="0" eaLnBrk="1" fontAlgn="base" hangingPunct="1">
        <a:spcBef>
          <a:spcPts val="450"/>
        </a:spcBef>
        <a:spcAft>
          <a:spcPct val="0"/>
        </a:spcAft>
        <a:buFont typeface="Wingdings 2" panose="05020102010507070707" pitchFamily="18" charset="2"/>
        <a:buChar char=""/>
        <a:defRPr sz="1800" kern="1200">
          <a:solidFill>
            <a:schemeClr val="bg1"/>
          </a:solidFill>
          <a:latin typeface="+mn-lt"/>
          <a:ea typeface="+mn-ea"/>
          <a:cs typeface="+mn-cs"/>
        </a:defRPr>
      </a:lvl3pPr>
      <a:lvl4pPr marL="857250" indent="-211931" algn="l" rtl="0" eaLnBrk="1" fontAlgn="base" hangingPunct="1">
        <a:spcBef>
          <a:spcPts val="450"/>
        </a:spcBef>
        <a:spcAft>
          <a:spcPct val="0"/>
        </a:spcAft>
        <a:buFont typeface="Wingdings 2" panose="05020102010507070707" pitchFamily="18" charset="2"/>
        <a:buChar char=""/>
        <a:defRPr sz="1600" kern="1200">
          <a:solidFill>
            <a:schemeClr val="bg1"/>
          </a:solidFill>
          <a:latin typeface="+mn-lt"/>
          <a:ea typeface="+mn-ea"/>
          <a:cs typeface="+mn-cs"/>
        </a:defRPr>
      </a:lvl4pPr>
      <a:lvl5pPr marL="1069181" indent="-211931" algn="l" rtl="0" eaLnBrk="1" fontAlgn="base" hangingPunct="1">
        <a:spcBef>
          <a:spcPts val="450"/>
        </a:spcBef>
        <a:spcAft>
          <a:spcPct val="0"/>
        </a:spcAft>
        <a:buFont typeface="Wingdings 2" panose="05020102010507070707" pitchFamily="18" charset="2"/>
        <a:buChar char=""/>
        <a:defRPr sz="1600" kern="1200">
          <a:solidFill>
            <a:schemeClr val="bg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Developing CE Courses and Getting Them Sponsored</a:t>
            </a:r>
            <a:endParaRPr lang="en-US" dirty="0"/>
          </a:p>
        </p:txBody>
      </p:sp>
      <p:sp>
        <p:nvSpPr>
          <p:cNvPr id="3" name="Subtitle 2"/>
          <p:cNvSpPr>
            <a:spLocks noGrp="1"/>
          </p:cNvSpPr>
          <p:nvPr>
            <p:ph type="subTitle" idx="1"/>
          </p:nvPr>
        </p:nvSpPr>
        <p:spPr/>
        <p:txBody>
          <a:bodyPr/>
          <a:lstStyle/>
          <a:p>
            <a:r>
              <a:rPr lang="en-US" dirty="0" smtClean="0"/>
              <a:t>Kristi Casale, CMP, DMCP</a:t>
            </a:r>
          </a:p>
          <a:p>
            <a:r>
              <a:rPr lang="en-US" dirty="0" smtClean="0"/>
              <a:t>Senior Meetings &amp; Continuing Education Director</a:t>
            </a:r>
            <a:endParaRPr lang="en-US" dirty="0"/>
          </a:p>
        </p:txBody>
      </p:sp>
    </p:spTree>
    <p:extLst>
      <p:ext uri="{BB962C8B-B14F-4D97-AF65-F5344CB8AC3E}">
        <p14:creationId xmlns:p14="http://schemas.microsoft.com/office/powerpoint/2010/main" val="2212737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Identify Topics</a:t>
            </a:r>
            <a:endParaRPr lang="en-US" dirty="0"/>
          </a:p>
        </p:txBody>
      </p:sp>
      <p:sp>
        <p:nvSpPr>
          <p:cNvPr id="3" name="Content Placeholder 2"/>
          <p:cNvSpPr>
            <a:spLocks noGrp="1"/>
          </p:cNvSpPr>
          <p:nvPr>
            <p:ph idx="1"/>
          </p:nvPr>
        </p:nvSpPr>
        <p:spPr>
          <a:xfrm>
            <a:off x="779464" y="1493817"/>
            <a:ext cx="7583487" cy="4208463"/>
          </a:xfrm>
        </p:spPr>
        <p:txBody>
          <a:bodyPr/>
          <a:lstStyle/>
          <a:p>
            <a:r>
              <a:rPr lang="en-US" dirty="0" smtClean="0"/>
              <a:t>Identify the learner – who is your target audience?</a:t>
            </a:r>
          </a:p>
          <a:p>
            <a:pPr lvl="1"/>
            <a:r>
              <a:rPr lang="en-US" dirty="0" smtClean="0"/>
              <a:t>Who is attending and why would it benefit them?</a:t>
            </a:r>
          </a:p>
          <a:p>
            <a:r>
              <a:rPr lang="en-US" dirty="0" smtClean="0"/>
              <a:t>Understand the needs of your target audience</a:t>
            </a:r>
          </a:p>
          <a:p>
            <a:pPr lvl="1"/>
            <a:r>
              <a:rPr lang="en-US" dirty="0" smtClean="0"/>
              <a:t>Review the comments in your past evaluations to determine topics. Conduct a survey</a:t>
            </a:r>
          </a:p>
          <a:p>
            <a:pPr lvl="1"/>
            <a:r>
              <a:rPr lang="en-US" dirty="0" smtClean="0"/>
              <a:t>Read articles, talk to industry peers</a:t>
            </a:r>
          </a:p>
          <a:p>
            <a:r>
              <a:rPr lang="en-US" dirty="0" smtClean="0"/>
              <a:t>Create balance for your total audience </a:t>
            </a:r>
          </a:p>
          <a:p>
            <a:pPr lvl="1"/>
            <a:r>
              <a:rPr lang="en-US" dirty="0"/>
              <a:t> </a:t>
            </a:r>
            <a:r>
              <a:rPr lang="en-US" dirty="0" smtClean="0"/>
              <a:t>Consider offering </a:t>
            </a:r>
            <a:r>
              <a:rPr lang="en-US" dirty="0"/>
              <a:t>a variety of courses to meet the needs of </a:t>
            </a:r>
            <a:r>
              <a:rPr lang="en-US" dirty="0" smtClean="0"/>
              <a:t>early career, </a:t>
            </a:r>
            <a:r>
              <a:rPr lang="en-US" dirty="0"/>
              <a:t>as well as </a:t>
            </a:r>
            <a:r>
              <a:rPr lang="en-US" dirty="0" smtClean="0"/>
              <a:t>seasoned experts </a:t>
            </a:r>
            <a:r>
              <a:rPr lang="en-US" dirty="0"/>
              <a:t>looking to expand their </a:t>
            </a:r>
            <a:r>
              <a:rPr lang="en-US" dirty="0" smtClean="0"/>
              <a:t>knowledge</a:t>
            </a:r>
          </a:p>
          <a:p>
            <a:pPr marL="0" indent="0">
              <a:buNone/>
            </a:pPr>
            <a:endParaRPr lang="en-US" dirty="0"/>
          </a:p>
        </p:txBody>
      </p:sp>
    </p:spTree>
    <p:extLst>
      <p:ext uri="{BB962C8B-B14F-4D97-AF65-F5344CB8AC3E}">
        <p14:creationId xmlns:p14="http://schemas.microsoft.com/office/powerpoint/2010/main" val="579891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609" y="0"/>
            <a:ext cx="7583487" cy="1362075"/>
          </a:xfrm>
        </p:spPr>
        <p:txBody>
          <a:bodyPr/>
          <a:lstStyle/>
          <a:p>
            <a:r>
              <a:rPr lang="en-US" dirty="0" smtClean="0"/>
              <a:t>Development of the Content</a:t>
            </a:r>
            <a:endParaRPr lang="en-US" dirty="0"/>
          </a:p>
        </p:txBody>
      </p:sp>
      <p:sp>
        <p:nvSpPr>
          <p:cNvPr id="3" name="Text Placeholder 2"/>
          <p:cNvSpPr>
            <a:spLocks noGrp="1"/>
          </p:cNvSpPr>
          <p:nvPr>
            <p:ph type="body" idx="1"/>
          </p:nvPr>
        </p:nvSpPr>
        <p:spPr>
          <a:xfrm>
            <a:off x="833786" y="1297693"/>
            <a:ext cx="7583487" cy="1500187"/>
          </a:xfrm>
        </p:spPr>
        <p:txBody>
          <a:bodyPr/>
          <a:lstStyle/>
          <a:p>
            <a:endParaRPr lang="en-US" dirty="0" smtClean="0"/>
          </a:p>
          <a:p>
            <a:pPr marL="342900" indent="-342900">
              <a:buFont typeface="Arial" panose="020B0604020202020204" pitchFamily="34" charset="0"/>
              <a:buChar char="•"/>
            </a:pPr>
            <a:r>
              <a:rPr lang="en-US" dirty="0" smtClean="0"/>
              <a:t>Build the education by aligning course objectives, teaching and learning strategies and outcomes</a:t>
            </a:r>
          </a:p>
          <a:p>
            <a:pPr marL="342900" indent="-342900">
              <a:buFont typeface="Arial" panose="020B0604020202020204" pitchFamily="34" charset="0"/>
              <a:buChar char="•"/>
            </a:pPr>
            <a:r>
              <a:rPr lang="en-US" dirty="0"/>
              <a:t>Use a backward approach where </a:t>
            </a:r>
            <a:r>
              <a:rPr lang="en-US" dirty="0" smtClean="0"/>
              <a:t>outcomes </a:t>
            </a:r>
            <a:r>
              <a:rPr lang="en-US" dirty="0"/>
              <a:t>are developed first and the course is designed by progressing from there</a:t>
            </a:r>
          </a:p>
          <a:p>
            <a:pPr marL="342900" indent="-342900">
              <a:buFont typeface="Arial" panose="020B0604020202020204" pitchFamily="34" charset="0"/>
              <a:buChar char="•"/>
            </a:pPr>
            <a:r>
              <a:rPr lang="en-US" dirty="0" smtClean="0"/>
              <a:t>Write learner centered objectives</a:t>
            </a:r>
          </a:p>
          <a:p>
            <a:pPr marL="342900" indent="-342900">
              <a:buFont typeface="Arial" panose="020B0604020202020204" pitchFamily="34" charset="0"/>
              <a:buChar char="•"/>
            </a:pPr>
            <a:r>
              <a:rPr lang="en-US" dirty="0"/>
              <a:t>Bring in fresh faces: AAPD Speakers Bureau</a:t>
            </a:r>
          </a:p>
          <a:p>
            <a:pPr marL="342900" indent="-342900">
              <a:buFont typeface="Arial" panose="020B0604020202020204" pitchFamily="34" charset="0"/>
              <a:buChar char="•"/>
            </a:pPr>
            <a:r>
              <a:rPr lang="en-US" dirty="0" smtClean="0"/>
              <a:t>Be sure to teach to the AAPD Guidelines</a:t>
            </a:r>
          </a:p>
          <a:p>
            <a:pPr marL="342900" indent="-342900">
              <a:buFont typeface="Arial" panose="020B0604020202020204" pitchFamily="34" charset="0"/>
              <a:buChar char="•"/>
            </a:pPr>
            <a:r>
              <a:rPr lang="en-US" dirty="0"/>
              <a:t>Clearly communicate the knowledge and skills to be gained</a:t>
            </a:r>
          </a:p>
          <a:p>
            <a:pPr marL="342900" indent="-34290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1587032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Picture 2" descr="speakers_bureau"/>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4709" r="1287"/>
          <a:stretch/>
        </p:blipFill>
        <p:spPr bwMode="auto">
          <a:xfrm>
            <a:off x="779464" y="434566"/>
            <a:ext cx="7640259" cy="1083958"/>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a:xfrm>
            <a:off x="525967" y="2912504"/>
            <a:ext cx="8147252" cy="2736867"/>
          </a:xfrm>
        </p:spPr>
        <p:txBody>
          <a:bodyPr numCol="2"/>
          <a:lstStyle/>
          <a:p>
            <a:r>
              <a:rPr lang="en-US" sz="1600" b="1" dirty="0" smtClean="0"/>
              <a:t>Behavior Guidance</a:t>
            </a:r>
          </a:p>
          <a:p>
            <a:r>
              <a:rPr lang="en-US" sz="1600" b="1" dirty="0" smtClean="0"/>
              <a:t>Dental Caries: Diagnosis &amp; Treatment</a:t>
            </a:r>
          </a:p>
          <a:p>
            <a:r>
              <a:rPr lang="en-US" sz="1600" b="1" dirty="0" smtClean="0"/>
              <a:t>Growth &amp; Development</a:t>
            </a:r>
          </a:p>
          <a:p>
            <a:r>
              <a:rPr lang="en-US" sz="1600" b="1" dirty="0" smtClean="0"/>
              <a:t>Oral Pathology</a:t>
            </a:r>
          </a:p>
          <a:p>
            <a:r>
              <a:rPr lang="en-US" sz="1600" b="1" dirty="0" smtClean="0"/>
              <a:t>Patient Management</a:t>
            </a:r>
          </a:p>
          <a:p>
            <a:r>
              <a:rPr lang="en-US" sz="1600" b="1" dirty="0" smtClean="0"/>
              <a:t>Practice Management</a:t>
            </a:r>
          </a:p>
          <a:p>
            <a:r>
              <a:rPr lang="en-US" sz="1600" b="1" dirty="0" smtClean="0"/>
              <a:t>Preventive </a:t>
            </a:r>
          </a:p>
          <a:p>
            <a:r>
              <a:rPr lang="en-US" sz="1600" b="1" dirty="0" smtClean="0"/>
              <a:t>Pulp Therapy</a:t>
            </a:r>
          </a:p>
          <a:p>
            <a:r>
              <a:rPr lang="en-US" sz="1600" b="1" dirty="0" smtClean="0"/>
              <a:t>Restorative</a:t>
            </a:r>
          </a:p>
          <a:p>
            <a:r>
              <a:rPr lang="en-US" sz="1600" b="1" dirty="0" smtClean="0"/>
              <a:t>Sedation</a:t>
            </a:r>
          </a:p>
          <a:p>
            <a:r>
              <a:rPr lang="en-US" sz="1600" b="1" dirty="0" smtClean="0"/>
              <a:t>Special Healthcare Needs</a:t>
            </a:r>
          </a:p>
          <a:p>
            <a:r>
              <a:rPr lang="en-US" sz="1600" b="1" dirty="0" smtClean="0"/>
              <a:t>Syndromes/Craniofacial Anomalies</a:t>
            </a:r>
          </a:p>
          <a:p>
            <a:r>
              <a:rPr lang="en-US" sz="1600" b="1" dirty="0" smtClean="0"/>
              <a:t>Trauma</a:t>
            </a:r>
          </a:p>
        </p:txBody>
      </p:sp>
      <p:sp>
        <p:nvSpPr>
          <p:cNvPr id="3" name="TextBox 2"/>
          <p:cNvSpPr txBox="1"/>
          <p:nvPr/>
        </p:nvSpPr>
        <p:spPr>
          <a:xfrm>
            <a:off x="779464" y="1588185"/>
            <a:ext cx="7583487" cy="1200329"/>
          </a:xfrm>
          <a:prstGeom prst="rect">
            <a:avLst/>
          </a:prstGeom>
          <a:noFill/>
        </p:spPr>
        <p:txBody>
          <a:bodyPr wrap="square" rtlCol="0">
            <a:spAutoFit/>
          </a:bodyPr>
          <a:lstStyle/>
          <a:p>
            <a:pPr algn="ctr"/>
            <a:r>
              <a:rPr lang="en-US" dirty="0">
                <a:solidFill>
                  <a:schemeClr val="bg1"/>
                </a:solidFill>
              </a:rPr>
              <a:t>Each member of the AAPD Speakers Bureau was carefully reviewed and approved by the AAPD Speakers Bureau Committee. This Speakers Bureau connects state, districts and dental institutions to the leading experts in the world of pediatric dentistry.</a:t>
            </a:r>
            <a:endParaRPr lang="en-US" b="1" dirty="0">
              <a:solidFill>
                <a:schemeClr val="bg1"/>
              </a:solidFill>
            </a:endParaRPr>
          </a:p>
        </p:txBody>
      </p:sp>
      <p:pic>
        <p:nvPicPr>
          <p:cNvPr id="7" name="Picture 2" descr="Speakers Burea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8451" y="5058986"/>
            <a:ext cx="171450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2240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Marketing Your Course</a:t>
            </a:r>
            <a:endParaRPr lang="en-US" dirty="0"/>
          </a:p>
        </p:txBody>
      </p:sp>
      <p:sp>
        <p:nvSpPr>
          <p:cNvPr id="3" name="Content Placeholder 2"/>
          <p:cNvSpPr>
            <a:spLocks noGrp="1"/>
          </p:cNvSpPr>
          <p:nvPr>
            <p:ph idx="1"/>
          </p:nvPr>
        </p:nvSpPr>
        <p:spPr>
          <a:xfrm>
            <a:off x="779464" y="1360811"/>
            <a:ext cx="7583487" cy="4208463"/>
          </a:xfrm>
        </p:spPr>
        <p:txBody>
          <a:bodyPr/>
          <a:lstStyle/>
          <a:p>
            <a:r>
              <a:rPr lang="en-US" u="sng" dirty="0" smtClean="0"/>
              <a:t>Product</a:t>
            </a:r>
            <a:r>
              <a:rPr lang="en-US" dirty="0" smtClean="0"/>
              <a:t>: </a:t>
            </a:r>
            <a:r>
              <a:rPr lang="en-US" sz="2000" dirty="0" smtClean="0"/>
              <a:t>how are you delivering the education and what are those benefits and is it meeting the needs of the intended audience</a:t>
            </a:r>
          </a:p>
          <a:p>
            <a:r>
              <a:rPr lang="en-US" u="sng" dirty="0"/>
              <a:t>Place</a:t>
            </a:r>
            <a:r>
              <a:rPr lang="en-US" dirty="0"/>
              <a:t>: </a:t>
            </a:r>
            <a:r>
              <a:rPr lang="en-US" sz="2000" dirty="0" smtClean="0"/>
              <a:t>Access. Where </a:t>
            </a:r>
            <a:r>
              <a:rPr lang="en-US" sz="2000" dirty="0"/>
              <a:t>is the registration for CE? How do they buy it? </a:t>
            </a:r>
          </a:p>
          <a:p>
            <a:r>
              <a:rPr lang="en-US" u="sng" dirty="0" smtClean="0"/>
              <a:t>Price</a:t>
            </a:r>
            <a:r>
              <a:rPr lang="en-US" dirty="0"/>
              <a:t>: </a:t>
            </a:r>
            <a:r>
              <a:rPr lang="en-US" sz="2000" dirty="0" smtClean="0"/>
              <a:t>Articulate the benefits relative to price. Value is the most important approach.</a:t>
            </a:r>
            <a:endParaRPr lang="en-US" sz="2000" dirty="0"/>
          </a:p>
          <a:p>
            <a:r>
              <a:rPr lang="en-US" u="sng" dirty="0" smtClean="0"/>
              <a:t>Promotion</a:t>
            </a:r>
            <a:r>
              <a:rPr lang="en-US" dirty="0" smtClean="0"/>
              <a:t>: </a:t>
            </a:r>
            <a:r>
              <a:rPr lang="en-US" sz="2000" dirty="0" smtClean="0"/>
              <a:t>Educate your audience on the existence of your course. Email, website, social media, print, word of mouth </a:t>
            </a:r>
          </a:p>
        </p:txBody>
      </p:sp>
      <p:pic>
        <p:nvPicPr>
          <p:cNvPr id="4098" name="Picture 2" descr="Image result for 4 ps of marketing"/>
          <p:cNvPicPr>
            <a:picLocks noChangeAspect="1" noChangeArrowheads="1"/>
          </p:cNvPicPr>
          <p:nvPr/>
        </p:nvPicPr>
        <p:blipFill rotWithShape="1">
          <a:blip r:embed="rId3">
            <a:extLst>
              <a:ext uri="{28A0092B-C50C-407E-A947-70E740481C1C}">
                <a14:useLocalDpi xmlns:a14="http://schemas.microsoft.com/office/drawing/2010/main" val="0"/>
              </a:ext>
            </a:extLst>
          </a:blip>
          <a:srcRect t="16987" r="-2147" b="19826"/>
          <a:stretch/>
        </p:blipFill>
        <p:spPr bwMode="auto">
          <a:xfrm>
            <a:off x="4154739" y="5142368"/>
            <a:ext cx="4156557" cy="1285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567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Coordination with AAPD</a:t>
            </a:r>
            <a:endParaRPr lang="en-US" dirty="0"/>
          </a:p>
        </p:txBody>
      </p:sp>
      <p:sp>
        <p:nvSpPr>
          <p:cNvPr id="3" name="Content Placeholder 2"/>
          <p:cNvSpPr>
            <a:spLocks noGrp="1"/>
          </p:cNvSpPr>
          <p:nvPr>
            <p:ph idx="1"/>
          </p:nvPr>
        </p:nvSpPr>
        <p:spPr>
          <a:xfrm>
            <a:off x="779464" y="1360811"/>
            <a:ext cx="7583487" cy="4208463"/>
          </a:xfrm>
        </p:spPr>
        <p:txBody>
          <a:bodyPr/>
          <a:lstStyle/>
          <a:p>
            <a:r>
              <a:rPr lang="en-US" sz="2000" dirty="0" smtClean="0"/>
              <a:t>AAPD will help promote your CE by including the courses in our </a:t>
            </a:r>
            <a:r>
              <a:rPr lang="en-US" sz="2000" dirty="0" err="1" smtClean="0"/>
              <a:t>eNews</a:t>
            </a:r>
            <a:r>
              <a:rPr lang="en-US" sz="2000" dirty="0" smtClean="0"/>
              <a:t> which is distributed bi-monthly</a:t>
            </a:r>
          </a:p>
          <a:p>
            <a:pPr lvl="0"/>
            <a:r>
              <a:rPr lang="en-US" sz="2000" dirty="0"/>
              <a:t>Don’t directly compete with AAPD courses. </a:t>
            </a:r>
            <a:r>
              <a:rPr lang="en-US" sz="2000" dirty="0" smtClean="0"/>
              <a:t>This </a:t>
            </a:r>
            <a:r>
              <a:rPr lang="en-US" sz="2000" dirty="0"/>
              <a:t>refers to a program outside of the chapter’s state or district with intent to offer annually or on a consistent basis.</a:t>
            </a:r>
          </a:p>
          <a:p>
            <a:r>
              <a:rPr lang="en-US" sz="2000" dirty="0"/>
              <a:t>AAPD coordinates the time and place of our CE offerings to make sure they don’t conflict with chapter CE courses.</a:t>
            </a:r>
            <a:endParaRPr lang="en-US" sz="2000" dirty="0" smtClean="0"/>
          </a:p>
        </p:txBody>
      </p:sp>
    </p:spTree>
    <p:extLst>
      <p:ext uri="{BB962C8B-B14F-4D97-AF65-F5344CB8AC3E}">
        <p14:creationId xmlns:p14="http://schemas.microsoft.com/office/powerpoint/2010/main" val="2206104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Securing Sponsorship</a:t>
            </a:r>
            <a:endParaRPr lang="en-US" dirty="0"/>
          </a:p>
        </p:txBody>
      </p:sp>
      <p:sp>
        <p:nvSpPr>
          <p:cNvPr id="3" name="Content Placeholder 2"/>
          <p:cNvSpPr>
            <a:spLocks noGrp="1"/>
          </p:cNvSpPr>
          <p:nvPr>
            <p:ph idx="1"/>
          </p:nvPr>
        </p:nvSpPr>
        <p:spPr/>
        <p:txBody>
          <a:bodyPr/>
          <a:lstStyle/>
          <a:p>
            <a:r>
              <a:rPr lang="en-US" dirty="0" smtClean="0"/>
              <a:t>Learn what’s important to potential sponsors </a:t>
            </a:r>
          </a:p>
          <a:p>
            <a:r>
              <a:rPr lang="en-US" dirty="0" smtClean="0"/>
              <a:t>Have </a:t>
            </a:r>
            <a:r>
              <a:rPr lang="en-US" dirty="0"/>
              <a:t>options at different price points</a:t>
            </a:r>
          </a:p>
          <a:p>
            <a:r>
              <a:rPr lang="en-US" dirty="0" smtClean="0"/>
              <a:t>Create a customized opportunity</a:t>
            </a:r>
          </a:p>
          <a:p>
            <a:r>
              <a:rPr lang="en-US" dirty="0" smtClean="0"/>
              <a:t>Identify benefits to demonstrate their ROI</a:t>
            </a:r>
          </a:p>
          <a:p>
            <a:r>
              <a:rPr lang="en-US" dirty="0" smtClean="0"/>
              <a:t>Talk to your peers to share best practices</a:t>
            </a:r>
          </a:p>
          <a:p>
            <a:endParaRPr lang="en-US" dirty="0"/>
          </a:p>
        </p:txBody>
      </p:sp>
    </p:spTree>
    <p:extLst>
      <p:ext uri="{BB962C8B-B14F-4D97-AF65-F5344CB8AC3E}">
        <p14:creationId xmlns:p14="http://schemas.microsoft.com/office/powerpoint/2010/main" val="3064994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AAPD CE Opportunities</a:t>
            </a:r>
            <a:endParaRPr lang="en-US" dirty="0"/>
          </a:p>
        </p:txBody>
      </p:sp>
      <p:sp>
        <p:nvSpPr>
          <p:cNvPr id="3" name="Content Placeholder 2"/>
          <p:cNvSpPr>
            <a:spLocks noGrp="1"/>
          </p:cNvSpPr>
          <p:nvPr>
            <p:ph idx="1"/>
          </p:nvPr>
        </p:nvSpPr>
        <p:spPr/>
        <p:txBody>
          <a:bodyPr/>
          <a:lstStyle/>
          <a:p>
            <a:r>
              <a:rPr lang="en-US" dirty="0" smtClean="0"/>
              <a:t>In-person Education	</a:t>
            </a:r>
          </a:p>
          <a:p>
            <a:pPr lvl="1"/>
            <a:r>
              <a:rPr lang="en-US" dirty="0" smtClean="0"/>
              <a:t>CE Courses</a:t>
            </a:r>
          </a:p>
          <a:p>
            <a:pPr lvl="1"/>
            <a:r>
              <a:rPr lang="en-US" dirty="0" smtClean="0"/>
              <a:t>Annual Session</a:t>
            </a:r>
          </a:p>
          <a:p>
            <a:r>
              <a:rPr lang="en-US" dirty="0" smtClean="0"/>
              <a:t>Education Passport</a:t>
            </a:r>
            <a:endParaRPr lang="en-US" dirty="0"/>
          </a:p>
          <a:p>
            <a:r>
              <a:rPr lang="en-US" dirty="0" err="1" smtClean="0"/>
              <a:t>Pedo</a:t>
            </a:r>
            <a:r>
              <a:rPr lang="en-US" dirty="0" smtClean="0"/>
              <a:t> Teeth Talk – Podcasts!</a:t>
            </a:r>
          </a:p>
          <a:p>
            <a:pPr marL="0" indent="0">
              <a:buNone/>
            </a:pPr>
            <a:endParaRPr lang="en-US" dirty="0"/>
          </a:p>
        </p:txBody>
      </p:sp>
      <p:pic>
        <p:nvPicPr>
          <p:cNvPr id="3076" name="Picture 4" descr="Pedo Teeth Tal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0550" y="3564532"/>
            <a:ext cx="171450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AAPD Education Passpo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0550" y="1884271"/>
            <a:ext cx="171450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52217" y="560387"/>
            <a:ext cx="2651167" cy="1079709"/>
          </a:xfrm>
          <a:prstGeom prst="rect">
            <a:avLst/>
          </a:prstGeom>
          <a:ln>
            <a:solidFill>
              <a:schemeClr val="tx1">
                <a:lumMod val="50000"/>
                <a:lumOff val="50000"/>
              </a:schemeClr>
            </a:solidFill>
          </a:ln>
          <a:effectLst>
            <a:softEdge rad="0"/>
          </a:effectLst>
        </p:spPr>
      </p:pic>
      <p:pic>
        <p:nvPicPr>
          <p:cNvPr id="6" name="Picture 5"/>
          <p:cNvPicPr>
            <a:picLocks noChangeAspect="1"/>
          </p:cNvPicPr>
          <p:nvPr/>
        </p:nvPicPr>
        <p:blipFill>
          <a:blip r:embed="rId6"/>
          <a:stretch>
            <a:fillRect/>
          </a:stretch>
        </p:blipFill>
        <p:spPr>
          <a:xfrm>
            <a:off x="5740458" y="5215661"/>
            <a:ext cx="2274683" cy="1224829"/>
          </a:xfrm>
          <a:prstGeom prst="rect">
            <a:avLst/>
          </a:prstGeom>
        </p:spPr>
      </p:pic>
    </p:spTree>
    <p:extLst>
      <p:ext uri="{BB962C8B-B14F-4D97-AF65-F5344CB8AC3E}">
        <p14:creationId xmlns:p14="http://schemas.microsoft.com/office/powerpoint/2010/main" val="1471355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See you here! </a:t>
            </a:r>
            <a:endParaRPr lang="en-US" sz="3600" dirty="0"/>
          </a:p>
        </p:txBody>
      </p:sp>
      <p:sp>
        <p:nvSpPr>
          <p:cNvPr id="4" name="Text Placeholder 3"/>
          <p:cNvSpPr>
            <a:spLocks noGrp="1"/>
          </p:cNvSpPr>
          <p:nvPr>
            <p:ph type="body" sz="half" idx="2"/>
          </p:nvPr>
        </p:nvSpPr>
        <p:spPr/>
        <p:txBody>
          <a:bodyPr/>
          <a:lstStyle/>
          <a:p>
            <a:endParaRPr lang="en-US" dirty="0" smtClean="0"/>
          </a:p>
          <a:p>
            <a:endParaRPr lang="en-US" dirty="0"/>
          </a:p>
          <a:p>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08264" y="2594595"/>
            <a:ext cx="3657600" cy="2105954"/>
          </a:xfrm>
        </p:spPr>
      </p:pic>
    </p:spTree>
    <p:extLst>
      <p:ext uri="{BB962C8B-B14F-4D97-AF65-F5344CB8AC3E}">
        <p14:creationId xmlns:p14="http://schemas.microsoft.com/office/powerpoint/2010/main" val="2562959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AAPD">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APD Very  Blue2 PowerPoint Template.potx" id="{8936B9AA-8874-43D8-B51E-D0EF9C8D2629}" vid="{C5D1F4C5-193A-42ED-90E8-89F3383173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AAPD Very Blue PowerPoint Template</Template>
  <TotalTime>710</TotalTime>
  <Words>509</Words>
  <Application>Microsoft Office PowerPoint</Application>
  <PresentationFormat>On-screen Show (4:3)</PresentationFormat>
  <Paragraphs>75</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2</vt:lpstr>
      <vt:lpstr>AAPD</vt:lpstr>
      <vt:lpstr>Developing CE Courses and Getting Them Sponsored</vt:lpstr>
      <vt:lpstr>How to Identify Topics</vt:lpstr>
      <vt:lpstr>Development of the Content</vt:lpstr>
      <vt:lpstr>PowerPoint Presentation</vt:lpstr>
      <vt:lpstr> Marketing Your Course</vt:lpstr>
      <vt:lpstr> Coordination with AAPD</vt:lpstr>
      <vt:lpstr>Securing Sponsorship</vt:lpstr>
      <vt:lpstr>AAPD CE Opportunities</vt:lpstr>
      <vt:lpstr>See you here!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CE Course and Getting Them Sponsored</dc:title>
  <dc:creator>Tonya Almond</dc:creator>
  <cp:lastModifiedBy>Kristi Casale</cp:lastModifiedBy>
  <cp:revision>37</cp:revision>
  <dcterms:created xsi:type="dcterms:W3CDTF">2017-04-26T19:33:06Z</dcterms:created>
  <dcterms:modified xsi:type="dcterms:W3CDTF">2018-09-24T14:56:03Z</dcterms:modified>
</cp:coreProperties>
</file>