
<file path=[Content_Types].xml><?xml version="1.0" encoding="utf-8"?>
<Types xmlns="http://schemas.openxmlformats.org/package/2006/content-types">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comment1.xml" ContentType="application/vnd.openxmlformats-officedocument.presentationml.comments+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5"/>
  </p:notesMasterIdLst>
  <p:sldIdLst>
    <p:sldId id="256" r:id="rId3"/>
    <p:sldId id="257" r:id="rId4"/>
    <p:sldId id="258" r:id="rId5"/>
    <p:sldId id="259" r:id="rId6"/>
    <p:sldId id="260" r:id="rId7"/>
    <p:sldId id="261" r:id="rId8"/>
    <p:sldId id="262" r:id="rId9"/>
    <p:sldId id="263" r:id="rId10"/>
    <p:sldId id="273" r:id="rId11"/>
    <p:sldId id="265" r:id="rId12"/>
    <p:sldId id="267" r:id="rId13"/>
    <p:sldId id="272"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orysewicz, Mary A." initials="BMA" lastIdx="5" clrIdx="0">
    <p:extLst>
      <p:ext uri="{19B8F6BF-5375-455C-9EA6-DF929625EA0E}">
        <p15:presenceInfo xmlns:p15="http://schemas.microsoft.com/office/powerpoint/2012/main" userId="Borysewicz, Mary 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p:cViewPr varScale="1">
        <p:scale>
          <a:sx n="94" d="100"/>
          <a:sy n="94" d="100"/>
        </p:scale>
        <p:origin x="1086"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7-04-25T12:49:49.299" idx="3">
    <p:pos x="5092" y="2223"/>
    <p:text>I think the second, "administrative" bullet point is of secondary importance and can be deleted. I believe the items listed above are more important to emphasize</p:text>
    <p:extLst>
      <p:ext uri="{C676402C-5697-4E1C-873F-D02D1690AC5C}">
        <p15:threadingInfo xmlns:p15="http://schemas.microsoft.com/office/powerpoint/2012/main" timeZoneBias="300"/>
      </p:ext>
    </p:extLst>
  </p:cm>
</p:cmLst>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09F7DC-7C1F-4AE6-8B01-FEDC1188E949}" type="datetimeFigureOut">
              <a:rPr lang="en-US" smtClean="0"/>
              <a:t>9/24/2018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013F93-0B6E-4415-8B73-85E9636DB6AE}" type="slidenum">
              <a:rPr lang="en-US" smtClean="0"/>
              <a:t>‹#›</a:t>
            </a:fld>
            <a:endParaRPr lang="en-US"/>
          </a:p>
        </p:txBody>
      </p:sp>
    </p:spTree>
    <p:extLst>
      <p:ext uri="{BB962C8B-B14F-4D97-AF65-F5344CB8AC3E}">
        <p14:creationId xmlns:p14="http://schemas.microsoft.com/office/powerpoint/2010/main" val="41675726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CERP also</a:t>
            </a:r>
            <a:r>
              <a:rPr lang="en-US" baseline="0" dirty="0" smtClean="0"/>
              <a:t> does not offer continuing education credit.</a:t>
            </a:r>
            <a:endParaRPr lang="en-US" dirty="0"/>
          </a:p>
        </p:txBody>
      </p:sp>
      <p:sp>
        <p:nvSpPr>
          <p:cNvPr id="4" name="Slide Number Placeholder 3"/>
          <p:cNvSpPr>
            <a:spLocks noGrp="1"/>
          </p:cNvSpPr>
          <p:nvPr>
            <p:ph type="sldNum" sz="quarter" idx="10"/>
          </p:nvPr>
        </p:nvSpPr>
        <p:spPr/>
        <p:txBody>
          <a:bodyPr/>
          <a:lstStyle/>
          <a:p>
            <a:fld id="{9F013F93-0B6E-4415-8B73-85E9636DB6AE}" type="slidenum">
              <a:rPr lang="en-US" smtClean="0"/>
              <a:t>2</a:t>
            </a:fld>
            <a:endParaRPr lang="en-US"/>
          </a:p>
        </p:txBody>
      </p:sp>
    </p:spTree>
    <p:extLst>
      <p:ext uri="{BB962C8B-B14F-4D97-AF65-F5344CB8AC3E}">
        <p14:creationId xmlns:p14="http://schemas.microsoft.com/office/powerpoint/2010/main" val="32995561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CCEPR has the authority to formulate and adopt requirements, guidelines and procedures for the recognition of continuing dental education providers, and to approve providers of continuing dental education programs and activities. The Commission is structured to include broad input from those dental groups with an interest in continuing dental education at the policy-setting level. </a:t>
            </a:r>
          </a:p>
          <a:p>
            <a:endParaRPr lang="en-US" dirty="0"/>
          </a:p>
        </p:txBody>
      </p:sp>
      <p:sp>
        <p:nvSpPr>
          <p:cNvPr id="4" name="Slide Number Placeholder 3"/>
          <p:cNvSpPr>
            <a:spLocks noGrp="1"/>
          </p:cNvSpPr>
          <p:nvPr>
            <p:ph type="sldNum" sz="quarter" idx="10"/>
          </p:nvPr>
        </p:nvSpPr>
        <p:spPr/>
        <p:txBody>
          <a:bodyPr/>
          <a:lstStyle/>
          <a:p>
            <a:fld id="{9F013F93-0B6E-4415-8B73-85E9636DB6AE}" type="slidenum">
              <a:rPr lang="en-US" smtClean="0"/>
              <a:t>3</a:t>
            </a:fld>
            <a:endParaRPr lang="en-US"/>
          </a:p>
        </p:txBody>
      </p:sp>
    </p:spTree>
    <p:extLst>
      <p:ext uri="{BB962C8B-B14F-4D97-AF65-F5344CB8AC3E}">
        <p14:creationId xmlns:p14="http://schemas.microsoft.com/office/powerpoint/2010/main" val="4503271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Suggest revising bullets:</a:t>
            </a:r>
          </a:p>
          <a:p>
            <a:r>
              <a:rPr lang="en-US" dirty="0" smtClean="0"/>
              <a:t>- Courses must have a sound scientific basis</a:t>
            </a:r>
          </a:p>
          <a:p>
            <a:r>
              <a:rPr lang="en-US" dirty="0" smtClean="0"/>
              <a:t>- Courses are free from commercial bias - Learner centered educational objectives published (what the participant will be able to do after the course) - Learning assessment/course evaluation (how effective was the course? did it meet its objectives?)</a:t>
            </a:r>
            <a:endParaRPr lang="en-US" dirty="0"/>
          </a:p>
        </p:txBody>
      </p:sp>
      <p:sp>
        <p:nvSpPr>
          <p:cNvPr id="4" name="Slide Number Placeholder 3"/>
          <p:cNvSpPr>
            <a:spLocks noGrp="1"/>
          </p:cNvSpPr>
          <p:nvPr>
            <p:ph type="sldNum" sz="quarter" idx="10"/>
          </p:nvPr>
        </p:nvSpPr>
        <p:spPr/>
        <p:txBody>
          <a:bodyPr/>
          <a:lstStyle/>
          <a:p>
            <a:fld id="{9F013F93-0B6E-4415-8B73-85E9636DB6AE}" type="slidenum">
              <a:rPr lang="en-US" smtClean="0"/>
              <a:t>5</a:t>
            </a:fld>
            <a:endParaRPr lang="en-US"/>
          </a:p>
        </p:txBody>
      </p:sp>
    </p:spTree>
    <p:extLst>
      <p:ext uri="{BB962C8B-B14F-4D97-AF65-F5344CB8AC3E}">
        <p14:creationId xmlns:p14="http://schemas.microsoft.com/office/powerpoint/2010/main" val="21852538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require individual course approval this is fine. However, strictly speaking, through the EAP, AAPD acts as the approver of a local CE provider, based on a review of that provider's policies and procedures for planning CE activities. (Also suggest using the term "</a:t>
            </a:r>
            <a:r>
              <a:rPr lang="en-US" dirty="0" err="1" smtClean="0"/>
              <a:t>activty</a:t>
            </a:r>
            <a:r>
              <a:rPr lang="en-US" dirty="0" smtClean="0"/>
              <a:t>" as an alternative to "Course" </a:t>
            </a:r>
            <a:r>
              <a:rPr lang="en-US" dirty="0" err="1" smtClean="0"/>
              <a:t>occasionall</a:t>
            </a:r>
            <a:endParaRPr lang="en-US" dirty="0"/>
          </a:p>
        </p:txBody>
      </p:sp>
      <p:sp>
        <p:nvSpPr>
          <p:cNvPr id="4" name="Slide Number Placeholder 3"/>
          <p:cNvSpPr>
            <a:spLocks noGrp="1"/>
          </p:cNvSpPr>
          <p:nvPr>
            <p:ph type="sldNum" sz="quarter" idx="10"/>
          </p:nvPr>
        </p:nvSpPr>
        <p:spPr/>
        <p:txBody>
          <a:bodyPr/>
          <a:lstStyle/>
          <a:p>
            <a:fld id="{9F013F93-0B6E-4415-8B73-85E9636DB6AE}" type="slidenum">
              <a:rPr lang="en-US" smtClean="0"/>
              <a:t>6</a:t>
            </a:fld>
            <a:endParaRPr lang="en-US"/>
          </a:p>
        </p:txBody>
      </p:sp>
    </p:spTree>
    <p:extLst>
      <p:ext uri="{BB962C8B-B14F-4D97-AF65-F5344CB8AC3E}">
        <p14:creationId xmlns:p14="http://schemas.microsoft.com/office/powerpoint/2010/main" val="2508839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userDrawn="1"/>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Footer Placeholder 4"/>
          <p:cNvSpPr>
            <a:spLocks noGrp="1"/>
          </p:cNvSpPr>
          <p:nvPr>
            <p:ph type="ftr" sz="quarter" idx="11"/>
          </p:nvPr>
        </p:nvSpPr>
        <p:spPr/>
        <p:txBody>
          <a:bodyPr/>
          <a:lstStyle/>
          <a:p>
            <a:endParaRPr lang="en-US" dirty="0"/>
          </a:p>
        </p:txBody>
      </p:sp>
      <p:pic>
        <p:nvPicPr>
          <p:cNvPr id="18" name="Pictur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8130" y="5918980"/>
            <a:ext cx="4041648" cy="832104"/>
          </a:xfrm>
          <a:prstGeom prst="rect">
            <a:avLst/>
          </a:prstGeom>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a:xfrm>
            <a:off x="193638" y="6250164"/>
            <a:ext cx="8797962" cy="365125"/>
          </a:xfrm>
        </p:spPr>
        <p:txBody>
          <a:bodyPr/>
          <a:lstStyle/>
          <a:p>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8130" y="5918980"/>
            <a:ext cx="4041648" cy="832104"/>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193638" y="6250164"/>
            <a:ext cx="8730906" cy="365125"/>
          </a:xfrm>
        </p:spPr>
        <p:txBody>
          <a:bodyPr/>
          <a:lstStyle/>
          <a:p>
            <a:endParaRPr lang="en-US" dirty="0"/>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8130" y="5918980"/>
            <a:ext cx="4041648" cy="832104"/>
          </a:xfrm>
          <a:prstGeom prst="rect">
            <a:avLst/>
          </a:prstGeom>
        </p:spPr>
      </p:pic>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350">
                <a:solidFill>
                  <a:prstClr val="black"/>
                </a:solidFill>
              </a:endParaRPr>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350">
                <a:solidFill>
                  <a:prstClr val="black"/>
                </a:solidFill>
              </a:endParaRPr>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350">
                <a:solidFill>
                  <a:prstClr val="black"/>
                </a:solidFill>
              </a:endParaRPr>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350">
                <a:solidFill>
                  <a:prstClr val="black"/>
                </a:solidFill>
              </a:endParaRPr>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sz="1350">
                <a:solidFill>
                  <a:prstClr val="black"/>
                </a:solidFill>
              </a:endParaRPr>
            </a:p>
          </p:txBody>
        </p:sp>
      </p:grpSp>
      <p:sp>
        <p:nvSpPr>
          <p:cNvPr id="2" name="Title 1"/>
          <p:cNvSpPr>
            <a:spLocks noGrp="1"/>
          </p:cNvSpPr>
          <p:nvPr>
            <p:ph type="ctrTitle"/>
          </p:nvPr>
        </p:nvSpPr>
        <p:spPr>
          <a:xfrm>
            <a:off x="685800" y="1600200"/>
            <a:ext cx="7772400" cy="1780108"/>
          </a:xfrm>
        </p:spPr>
        <p:txBody>
          <a:bodyPr anchor="b">
            <a:normAutofit/>
          </a:bodyPr>
          <a:lstStyle>
            <a:lvl1pPr>
              <a:defRPr sz="33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1500">
                <a:solidFill>
                  <a:srgbClr val="FFFFFF"/>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dirty="0"/>
          </a:p>
        </p:txBody>
      </p:sp>
      <p:sp>
        <p:nvSpPr>
          <p:cNvPr id="5" name="Footer Placeholder 4"/>
          <p:cNvSpPr>
            <a:spLocks noGrp="1"/>
          </p:cNvSpPr>
          <p:nvPr>
            <p:ph type="ftr" sz="quarter" idx="11"/>
          </p:nvPr>
        </p:nvSpPr>
        <p:spPr/>
        <p:txBody>
          <a:bodyPr/>
          <a:lstStyle/>
          <a:p>
            <a:endParaRPr lang="en-US">
              <a:solidFill>
                <a:srgbClr val="073E87"/>
              </a:solidFill>
            </a:endParaRPr>
          </a:p>
        </p:txBody>
      </p:sp>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8130" y="5918980"/>
            <a:ext cx="4041648" cy="832104"/>
          </a:xfrm>
          <a:prstGeom prst="rect">
            <a:avLst/>
          </a:prstGeom>
        </p:spPr>
      </p:pic>
    </p:spTree>
    <p:extLst>
      <p:ext uri="{BB962C8B-B14F-4D97-AF65-F5344CB8AC3E}">
        <p14:creationId xmlns:p14="http://schemas.microsoft.com/office/powerpoint/2010/main" val="87465806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6"/>
          <p:cNvSpPr>
            <a:spLocks noGrp="1"/>
          </p:cNvSpPr>
          <p:nvPr>
            <p:ph type="title"/>
          </p:nvPr>
        </p:nvSpPr>
        <p:spPr/>
        <p:txBody>
          <a:bodyPr/>
          <a:lstStyle/>
          <a:p>
            <a:r>
              <a:rPr lang="en-US" smtClean="0"/>
              <a:t>Click to edit Master title style</a:t>
            </a:r>
            <a:endParaRPr lang="en-US"/>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8130" y="5918980"/>
            <a:ext cx="4041648" cy="832104"/>
          </a:xfrm>
          <a:prstGeom prst="rect">
            <a:avLst/>
          </a:prstGeom>
        </p:spPr>
      </p:pic>
    </p:spTree>
    <p:extLst>
      <p:ext uri="{BB962C8B-B14F-4D97-AF65-F5344CB8AC3E}">
        <p14:creationId xmlns:p14="http://schemas.microsoft.com/office/powerpoint/2010/main" val="2563164790"/>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9" name="Freeform 14"/>
          <p:cNvSpPr>
            <a:spLocks/>
          </p:cNvSpPr>
          <p:nvPr/>
        </p:nvSpPr>
        <p:spPr bwMode="hidden">
          <a:xfrm>
            <a:off x="6047439"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10" name="Freeform 18"/>
          <p:cNvSpPr>
            <a:spLocks/>
          </p:cNvSpPr>
          <p:nvPr/>
        </p:nvSpPr>
        <p:spPr bwMode="hidden">
          <a:xfrm>
            <a:off x="2619321"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12" name="Freeform 26"/>
          <p:cNvSpPr>
            <a:spLocks/>
          </p:cNvSpPr>
          <p:nvPr/>
        </p:nvSpPr>
        <p:spPr bwMode="hidden">
          <a:xfrm>
            <a:off x="5609490" y="4074176"/>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2" name="Title 1"/>
          <p:cNvSpPr>
            <a:spLocks noGrp="1"/>
          </p:cNvSpPr>
          <p:nvPr>
            <p:ph type="title"/>
          </p:nvPr>
        </p:nvSpPr>
        <p:spPr>
          <a:xfrm>
            <a:off x="690032" y="2463560"/>
            <a:ext cx="7772400" cy="1524000"/>
          </a:xfrm>
        </p:spPr>
        <p:txBody>
          <a:bodyPr anchor="t">
            <a:normAutofit/>
          </a:bodyPr>
          <a:lstStyle>
            <a:lvl1pPr algn="ctr">
              <a:defRPr sz="33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9"/>
            <a:ext cx="6417734" cy="939801"/>
          </a:xfrm>
        </p:spPr>
        <p:txBody>
          <a:bodyPr anchor="b">
            <a:normAutofit/>
          </a:bodyPr>
          <a:lstStyle>
            <a:lvl1pPr marL="0" indent="0" algn="ctr">
              <a:buNone/>
              <a:defRPr sz="1500">
                <a:solidFill>
                  <a:srgbClr val="FFFFFF"/>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a:xfrm>
            <a:off x="193639" y="6250166"/>
            <a:ext cx="8723851" cy="365125"/>
          </a:xfrm>
        </p:spPr>
        <p:txBody>
          <a:bodyPr/>
          <a:lstStyle/>
          <a:p>
            <a:endParaRPr lang="en-US">
              <a:solidFill>
                <a:srgbClr val="073E87"/>
              </a:solidFill>
            </a:endParaRPr>
          </a:p>
        </p:txBody>
      </p:sp>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8130" y="5918980"/>
            <a:ext cx="4041648" cy="832104"/>
          </a:xfrm>
          <a:prstGeom prst="rect">
            <a:avLst/>
          </a:prstGeom>
        </p:spPr>
      </p:pic>
    </p:spTree>
    <p:extLst>
      <p:ext uri="{BB962C8B-B14F-4D97-AF65-F5344CB8AC3E}">
        <p14:creationId xmlns:p14="http://schemas.microsoft.com/office/powerpoint/2010/main" val="2337134454"/>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Footer Placeholder 5"/>
          <p:cNvSpPr>
            <a:spLocks noGrp="1"/>
          </p:cNvSpPr>
          <p:nvPr>
            <p:ph type="ftr" sz="quarter" idx="11"/>
          </p:nvPr>
        </p:nvSpPr>
        <p:spPr>
          <a:xfrm>
            <a:off x="193638" y="6250166"/>
            <a:ext cx="8721762" cy="365125"/>
          </a:xfrm>
        </p:spPr>
        <p:txBody>
          <a:bodyPr/>
          <a:lstStyle/>
          <a:p>
            <a:endParaRPr lang="en-US">
              <a:solidFill>
                <a:srgbClr val="073E87"/>
              </a:solidFill>
            </a:endParaRPr>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8130" y="5918980"/>
            <a:ext cx="4041648" cy="832104"/>
          </a:xfrm>
          <a:prstGeom prst="rect">
            <a:avLst/>
          </a:prstGeom>
        </p:spPr>
      </p:pic>
    </p:spTree>
    <p:extLst>
      <p:ext uri="{BB962C8B-B14F-4D97-AF65-F5344CB8AC3E}">
        <p14:creationId xmlns:p14="http://schemas.microsoft.com/office/powerpoint/2010/main" val="1538679750"/>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1800" b="0">
                <a:solidFill>
                  <a:schemeClr val="tx2"/>
                </a:solidFill>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77333" y="3429002"/>
            <a:ext cx="3820055" cy="2697163"/>
          </a:xfrm>
        </p:spPr>
        <p:txBody>
          <a:bodyPr/>
          <a:lstStyle>
            <a:lvl1pPr>
              <a:defRPr sz="1500"/>
            </a:lvl1pPr>
            <a:lvl2pPr>
              <a:defRPr sz="1350"/>
            </a:lvl2pPr>
            <a:lvl3pPr>
              <a:defRPr sz="1200"/>
            </a:lvl3pPr>
            <a:lvl4pPr>
              <a:defRPr sz="1050"/>
            </a:lvl4pPr>
            <a:lvl5pPr>
              <a:defRPr sz="105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1800" b="0" i="0">
                <a:solidFill>
                  <a:schemeClr val="tx2"/>
                </a:solidFill>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5" y="3429002"/>
            <a:ext cx="3822192" cy="2697163"/>
          </a:xfrm>
        </p:spPr>
        <p:txBody>
          <a:bodyPr/>
          <a:lstStyle>
            <a:lvl1pPr>
              <a:defRPr sz="1500"/>
            </a:lvl1pPr>
            <a:lvl2pPr>
              <a:defRPr sz="1350"/>
            </a:lvl2pPr>
            <a:lvl3pPr>
              <a:defRPr sz="1200"/>
            </a:lvl3pPr>
            <a:lvl4pPr>
              <a:defRPr sz="1050"/>
            </a:lvl4pPr>
            <a:lvl5pPr>
              <a:defRPr sz="105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7"/>
          <p:cNvSpPr>
            <a:spLocks noGrp="1"/>
          </p:cNvSpPr>
          <p:nvPr>
            <p:ph type="ftr" sz="quarter" idx="11"/>
          </p:nvPr>
        </p:nvSpPr>
        <p:spPr>
          <a:xfrm>
            <a:off x="193638" y="6250166"/>
            <a:ext cx="8645562" cy="365125"/>
          </a:xfrm>
        </p:spPr>
        <p:txBody>
          <a:bodyPr/>
          <a:lstStyle/>
          <a:p>
            <a:endParaRPr lang="en-US">
              <a:solidFill>
                <a:srgbClr val="073E87"/>
              </a:solidFill>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8130" y="5918980"/>
            <a:ext cx="4041648" cy="832104"/>
          </a:xfrm>
          <a:prstGeom prst="rect">
            <a:avLst/>
          </a:prstGeom>
        </p:spPr>
      </p:pic>
    </p:spTree>
    <p:extLst>
      <p:ext uri="{BB962C8B-B14F-4D97-AF65-F5344CB8AC3E}">
        <p14:creationId xmlns:p14="http://schemas.microsoft.com/office/powerpoint/2010/main" val="38926889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a:xfrm>
            <a:off x="193638" y="6250166"/>
            <a:ext cx="8721762" cy="365125"/>
          </a:xfrm>
        </p:spPr>
        <p:txBody>
          <a:bodyPr/>
          <a:lstStyle/>
          <a:p>
            <a:endParaRPr lang="en-US">
              <a:solidFill>
                <a:srgbClr val="073E87"/>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8130" y="5918980"/>
            <a:ext cx="4041648" cy="832104"/>
          </a:xfrm>
          <a:prstGeom prst="rect">
            <a:avLst/>
          </a:prstGeom>
        </p:spPr>
      </p:pic>
    </p:spTree>
    <p:extLst>
      <p:ext uri="{BB962C8B-B14F-4D97-AF65-F5344CB8AC3E}">
        <p14:creationId xmlns:p14="http://schemas.microsoft.com/office/powerpoint/2010/main" val="34184659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350">
                <a:solidFill>
                  <a:prstClr val="black"/>
                </a:solidFill>
              </a:endParaRPr>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350">
                <a:solidFill>
                  <a:prstClr val="black"/>
                </a:solidFill>
              </a:endParaRPr>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350">
                <a:solidFill>
                  <a:prstClr val="black"/>
                </a:solidFill>
              </a:endParaRPr>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350">
                <a:solidFill>
                  <a:prstClr val="black"/>
                </a:solidFill>
              </a:endParaRPr>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sz="1350">
                <a:solidFill>
                  <a:prstClr val="black"/>
                </a:solidFill>
              </a:endParaRPr>
            </a:p>
          </p:txBody>
        </p:sp>
      </p:grpSp>
      <p:sp>
        <p:nvSpPr>
          <p:cNvPr id="3" name="Footer Placeholder 2"/>
          <p:cNvSpPr>
            <a:spLocks noGrp="1"/>
          </p:cNvSpPr>
          <p:nvPr>
            <p:ph type="ftr" sz="quarter" idx="11"/>
          </p:nvPr>
        </p:nvSpPr>
        <p:spPr>
          <a:xfrm>
            <a:off x="193638" y="6250166"/>
            <a:ext cx="8645562" cy="365125"/>
          </a:xfrm>
        </p:spPr>
        <p:txBody>
          <a:bodyPr/>
          <a:lstStyle/>
          <a:p>
            <a:endParaRPr lang="en-US">
              <a:solidFill>
                <a:srgbClr val="073E87"/>
              </a:solidFill>
            </a:endParaRPr>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8130" y="5918980"/>
            <a:ext cx="4041648" cy="832104"/>
          </a:xfrm>
          <a:prstGeom prst="rect">
            <a:avLst/>
          </a:prstGeom>
        </p:spPr>
      </p:pic>
    </p:spTree>
    <p:extLst>
      <p:ext uri="{BB962C8B-B14F-4D97-AF65-F5344CB8AC3E}">
        <p14:creationId xmlns:p14="http://schemas.microsoft.com/office/powerpoint/2010/main" val="2878102614"/>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6" name="Footer Placeholder 5"/>
          <p:cNvSpPr>
            <a:spLocks noGrp="1"/>
          </p:cNvSpPr>
          <p:nvPr>
            <p:ph type="ftr" sz="quarter" idx="11"/>
          </p:nvPr>
        </p:nvSpPr>
        <p:spPr>
          <a:xfrm>
            <a:off x="193638" y="6250166"/>
            <a:ext cx="8730906" cy="365125"/>
          </a:xfrm>
        </p:spPr>
        <p:txBody>
          <a:bodyPr/>
          <a:lstStyle/>
          <a:p>
            <a:endParaRPr lang="en-US">
              <a:solidFill>
                <a:srgbClr val="073E87"/>
              </a:solidFill>
            </a:endParaRPr>
          </a:p>
        </p:txBody>
      </p:sp>
      <p:sp>
        <p:nvSpPr>
          <p:cNvPr id="4" name="Text Placeholder 3"/>
          <p:cNvSpPr>
            <a:spLocks noGrp="1"/>
          </p:cNvSpPr>
          <p:nvPr>
            <p:ph type="body" sz="half" idx="2"/>
          </p:nvPr>
        </p:nvSpPr>
        <p:spPr>
          <a:xfrm>
            <a:off x="914400" y="3581402"/>
            <a:ext cx="3352800" cy="1905001"/>
          </a:xfrm>
        </p:spPr>
        <p:txBody>
          <a:bodyPr anchor="t">
            <a:normAutofit/>
          </a:bodyPr>
          <a:lstStyle>
            <a:lvl1pPr marL="0" indent="0">
              <a:spcBef>
                <a:spcPts val="0"/>
              </a:spcBef>
              <a:spcAft>
                <a:spcPts val="450"/>
              </a:spcAft>
              <a:buNone/>
              <a:defRPr sz="1350">
                <a:solidFill>
                  <a:schemeClr val="tx2"/>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350">
                <a:solidFill>
                  <a:prstClr val="black"/>
                </a:solidFill>
              </a:endParaRPr>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350">
                <a:solidFill>
                  <a:prstClr val="black"/>
                </a:solidFill>
              </a:endParaRPr>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350">
                <a:solidFill>
                  <a:prstClr val="black"/>
                </a:solidFill>
              </a:endParaRPr>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350">
                <a:solidFill>
                  <a:prstClr val="black"/>
                </a:solidFill>
              </a:endParaRPr>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sz="1350">
                <a:solidFill>
                  <a:prstClr val="black"/>
                </a:solidFill>
              </a:endParaRPr>
            </a:p>
          </p:txBody>
        </p:sp>
      </p:grpSp>
      <p:sp>
        <p:nvSpPr>
          <p:cNvPr id="22" name="Title 21"/>
          <p:cNvSpPr>
            <a:spLocks noGrp="1"/>
          </p:cNvSpPr>
          <p:nvPr>
            <p:ph type="title"/>
          </p:nvPr>
        </p:nvSpPr>
        <p:spPr>
          <a:xfrm>
            <a:off x="914400" y="2286000"/>
            <a:ext cx="3352800" cy="1252728"/>
          </a:xfrm>
        </p:spPr>
        <p:txBody>
          <a:bodyPr anchor="b">
            <a:noAutofit/>
          </a:bodyPr>
          <a:lstStyle>
            <a:lvl1pPr algn="l">
              <a:defRPr sz="24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3" y="1828800"/>
            <a:ext cx="3904076" cy="3810000"/>
          </a:xfrm>
        </p:spPr>
        <p:txBody>
          <a:bodyPr anchor="ctr"/>
          <a:lstStyle>
            <a:lvl1pPr>
              <a:buClr>
                <a:schemeClr val="bg1"/>
              </a:buClr>
              <a:defRPr sz="1650">
                <a:solidFill>
                  <a:schemeClr val="tx2"/>
                </a:solidFill>
              </a:defRPr>
            </a:lvl1pPr>
            <a:lvl2pPr>
              <a:buClr>
                <a:schemeClr val="bg1"/>
              </a:buClr>
              <a:defRPr sz="1500">
                <a:solidFill>
                  <a:schemeClr val="tx2"/>
                </a:solidFill>
              </a:defRPr>
            </a:lvl2pPr>
            <a:lvl3pPr>
              <a:buClr>
                <a:schemeClr val="bg1"/>
              </a:buClr>
              <a:defRPr sz="1350">
                <a:solidFill>
                  <a:schemeClr val="tx2"/>
                </a:solidFill>
              </a:defRPr>
            </a:lvl3pPr>
            <a:lvl4pPr>
              <a:buClr>
                <a:schemeClr val="bg1"/>
              </a:buClr>
              <a:defRPr sz="1200">
                <a:solidFill>
                  <a:schemeClr val="tx2"/>
                </a:solidFill>
              </a:defRPr>
            </a:lvl4pPr>
            <a:lvl5pPr>
              <a:buClr>
                <a:schemeClr val="bg1"/>
              </a:buClr>
              <a:defRPr sz="1200">
                <a:solidFill>
                  <a:schemeClr val="tx2"/>
                </a:solidFill>
              </a:defRPr>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8130" y="5918980"/>
            <a:ext cx="4041648" cy="832104"/>
          </a:xfrm>
          <a:prstGeom prst="rect">
            <a:avLst/>
          </a:prstGeom>
        </p:spPr>
      </p:pic>
    </p:spTree>
    <p:extLst>
      <p:ext uri="{BB962C8B-B14F-4D97-AF65-F5344CB8AC3E}">
        <p14:creationId xmlns:p14="http://schemas.microsoft.com/office/powerpoint/2010/main" val="242759935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6"/>
          <p:cNvSpPr>
            <a:spLocks noGrp="1"/>
          </p:cNvSpPr>
          <p:nvPr>
            <p:ph type="title"/>
          </p:nvPr>
        </p:nvSpPr>
        <p:spPr/>
        <p:txBody>
          <a:bodyPr/>
          <a:lstStyle/>
          <a:p>
            <a:r>
              <a:rPr lang="en-US" smtClean="0"/>
              <a:t>Click to edit Master title style</a:t>
            </a:r>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8130" y="5918980"/>
            <a:ext cx="4041648" cy="832104"/>
          </a:xfrm>
          <a:prstGeom prst="rect">
            <a:avLst/>
          </a:prstGeom>
        </p:spPr>
      </p:pic>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350">
                <a:solidFill>
                  <a:prstClr val="black"/>
                </a:solidFill>
              </a:endParaRPr>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350">
                <a:solidFill>
                  <a:prstClr val="black"/>
                </a:solidFill>
              </a:endParaRPr>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350">
                <a:solidFill>
                  <a:prstClr val="black"/>
                </a:solidFill>
              </a:endParaRPr>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350">
                <a:solidFill>
                  <a:prstClr val="black"/>
                </a:solidFill>
              </a:endParaRPr>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sz="1350">
                <a:solidFill>
                  <a:prstClr val="black"/>
                </a:solidFill>
              </a:endParaRPr>
            </a:p>
          </p:txBody>
        </p:sp>
      </p:grpSp>
      <p:sp>
        <p:nvSpPr>
          <p:cNvPr id="2" name="Title 1"/>
          <p:cNvSpPr>
            <a:spLocks noGrp="1"/>
          </p:cNvSpPr>
          <p:nvPr>
            <p:ph type="title"/>
          </p:nvPr>
        </p:nvSpPr>
        <p:spPr>
          <a:xfrm>
            <a:off x="4874156" y="338667"/>
            <a:ext cx="3812645" cy="2429934"/>
          </a:xfrm>
        </p:spPr>
        <p:txBody>
          <a:bodyPr anchor="b">
            <a:normAutofit/>
          </a:bodyPr>
          <a:lstStyle>
            <a:lvl1pPr algn="l">
              <a:defRPr sz="21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4" y="2785533"/>
            <a:ext cx="3818467" cy="2421467"/>
          </a:xfrm>
        </p:spPr>
        <p:txBody>
          <a:bodyPr>
            <a:normAutofit/>
          </a:bodyPr>
          <a:lstStyle>
            <a:lvl1pPr marL="0" indent="0">
              <a:buNone/>
              <a:defRPr sz="1350">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6" name="Footer Placeholder 5"/>
          <p:cNvSpPr>
            <a:spLocks noGrp="1"/>
          </p:cNvSpPr>
          <p:nvPr>
            <p:ph type="ftr" sz="quarter" idx="11"/>
          </p:nvPr>
        </p:nvSpPr>
        <p:spPr>
          <a:xfrm>
            <a:off x="193638" y="6250166"/>
            <a:ext cx="8730906" cy="365125"/>
          </a:xfrm>
        </p:spPr>
        <p:txBody>
          <a:bodyPr/>
          <a:lstStyle/>
          <a:p>
            <a:endParaRPr lang="en-US">
              <a:solidFill>
                <a:srgbClr val="073E87"/>
              </a:solidFill>
            </a:endParaRP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2400">
                <a:solidFill>
                  <a:schemeClr val="bg1"/>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8130" y="5918980"/>
            <a:ext cx="4041648" cy="832104"/>
          </a:xfrm>
          <a:prstGeom prst="rect">
            <a:avLst/>
          </a:prstGeom>
        </p:spPr>
      </p:pic>
    </p:spTree>
    <p:extLst>
      <p:ext uri="{BB962C8B-B14F-4D97-AF65-F5344CB8AC3E}">
        <p14:creationId xmlns:p14="http://schemas.microsoft.com/office/powerpoint/2010/main" val="2248077434"/>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a:xfrm>
            <a:off x="193638" y="6250166"/>
            <a:ext cx="8797962" cy="365125"/>
          </a:xfrm>
        </p:spPr>
        <p:txBody>
          <a:bodyPr/>
          <a:lstStyle/>
          <a:p>
            <a:endParaRPr lang="en-US">
              <a:solidFill>
                <a:srgbClr val="073E87"/>
              </a:solidFill>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8130" y="5918980"/>
            <a:ext cx="4041648" cy="832104"/>
          </a:xfrm>
          <a:prstGeom prst="rect">
            <a:avLst/>
          </a:prstGeom>
        </p:spPr>
      </p:pic>
    </p:spTree>
    <p:extLst>
      <p:ext uri="{BB962C8B-B14F-4D97-AF65-F5344CB8AC3E}">
        <p14:creationId xmlns:p14="http://schemas.microsoft.com/office/powerpoint/2010/main" val="7480952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5" name="Footer Placeholder 4"/>
          <p:cNvSpPr>
            <a:spLocks noGrp="1"/>
          </p:cNvSpPr>
          <p:nvPr>
            <p:ph type="ftr" sz="quarter" idx="11"/>
          </p:nvPr>
        </p:nvSpPr>
        <p:spPr>
          <a:xfrm>
            <a:off x="193638" y="6250166"/>
            <a:ext cx="8730906" cy="365125"/>
          </a:xfrm>
        </p:spPr>
        <p:txBody>
          <a:bodyPr/>
          <a:lstStyle/>
          <a:p>
            <a:endParaRPr lang="en-US">
              <a:solidFill>
                <a:srgbClr val="073E87"/>
              </a:solidFill>
            </a:endParaRPr>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350">
                <a:solidFill>
                  <a:prstClr val="black"/>
                </a:solidFill>
              </a:endParaRPr>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350">
                <a:solidFill>
                  <a:prstClr val="black"/>
                </a:solidFill>
              </a:endParaRPr>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350">
                <a:solidFill>
                  <a:prstClr val="black"/>
                </a:solidFill>
              </a:endParaRPr>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350">
                <a:solidFill>
                  <a:prstClr val="black"/>
                </a:solidFill>
              </a:endParaRPr>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sz="1350">
                <a:solidFill>
                  <a:prstClr val="black"/>
                </a:solidFill>
              </a:endParaRPr>
            </a:p>
          </p:txBody>
        </p:sp>
      </p:grpSp>
      <p:sp>
        <p:nvSpPr>
          <p:cNvPr id="2" name="Vertical Title 1"/>
          <p:cNvSpPr>
            <a:spLocks noGrp="1"/>
          </p:cNvSpPr>
          <p:nvPr>
            <p:ph type="title" orient="vert"/>
          </p:nvPr>
        </p:nvSpPr>
        <p:spPr>
          <a:xfrm>
            <a:off x="6629400" y="1447802"/>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8130" y="5918980"/>
            <a:ext cx="4041648" cy="832104"/>
          </a:xfrm>
          <a:prstGeom prst="rect">
            <a:avLst/>
          </a:prstGeom>
        </p:spPr>
      </p:pic>
    </p:spTree>
    <p:extLst>
      <p:ext uri="{BB962C8B-B14F-4D97-AF65-F5344CB8AC3E}">
        <p14:creationId xmlns:p14="http://schemas.microsoft.com/office/powerpoint/2010/main" val="346065683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a:xfrm>
            <a:off x="193638" y="6250164"/>
            <a:ext cx="8723851" cy="365125"/>
          </a:xfrm>
        </p:spPr>
        <p:txBody>
          <a:bodyPr/>
          <a:lstStyle/>
          <a:p>
            <a:endParaRPr lang="en-US" dirty="0"/>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8130" y="5918980"/>
            <a:ext cx="4041648" cy="832104"/>
          </a:xfrm>
          <a:prstGeom prst="rect">
            <a:avLst/>
          </a:prstGeom>
        </p:spPr>
      </p:pic>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Footer Placeholder 5"/>
          <p:cNvSpPr>
            <a:spLocks noGrp="1"/>
          </p:cNvSpPr>
          <p:nvPr>
            <p:ph type="ftr" sz="quarter" idx="11"/>
          </p:nvPr>
        </p:nvSpPr>
        <p:spPr>
          <a:xfrm>
            <a:off x="193638" y="6250164"/>
            <a:ext cx="8721762" cy="365125"/>
          </a:xfrm>
        </p:spPr>
        <p:txBody>
          <a:bodyPr/>
          <a:lstStyle/>
          <a:p>
            <a:endParaRPr lang="en-US" dirty="0"/>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8130" y="5918980"/>
            <a:ext cx="4041648" cy="832104"/>
          </a:xfrm>
          <a:prstGeom prst="rect">
            <a:avLst/>
          </a:prstGeom>
        </p:spPr>
      </p:pic>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7"/>
          <p:cNvSpPr>
            <a:spLocks noGrp="1"/>
          </p:cNvSpPr>
          <p:nvPr>
            <p:ph type="ftr" sz="quarter" idx="11"/>
          </p:nvPr>
        </p:nvSpPr>
        <p:spPr>
          <a:xfrm>
            <a:off x="193638" y="6250164"/>
            <a:ext cx="8645562" cy="365125"/>
          </a:xfrm>
        </p:spPr>
        <p:txBody>
          <a:bodyPr/>
          <a:lstStyle/>
          <a:p>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8130" y="5918980"/>
            <a:ext cx="4041648" cy="832104"/>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a:xfrm>
            <a:off x="193638" y="6250164"/>
            <a:ext cx="8721762" cy="365125"/>
          </a:xfrm>
        </p:spPr>
        <p:txBody>
          <a:bodyPr/>
          <a:lstStyle/>
          <a:p>
            <a:endParaRPr lang="en-US"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8130" y="5918980"/>
            <a:ext cx="4041648" cy="832104"/>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3" name="Footer Placeholder 2"/>
          <p:cNvSpPr>
            <a:spLocks noGrp="1"/>
          </p:cNvSpPr>
          <p:nvPr>
            <p:ph type="ftr" sz="quarter" idx="11"/>
          </p:nvPr>
        </p:nvSpPr>
        <p:spPr>
          <a:xfrm>
            <a:off x="193638" y="6250164"/>
            <a:ext cx="8645562" cy="365125"/>
          </a:xfrm>
        </p:spPr>
        <p:txBody>
          <a:bodyPr/>
          <a:lstStyle/>
          <a:p>
            <a:endParaRPr lang="en-US"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8130" y="5918980"/>
            <a:ext cx="4041648" cy="832104"/>
          </a:xfrm>
          <a:prstGeom prst="rect">
            <a:avLst/>
          </a:prstGeom>
        </p:spPr>
      </p:pic>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193638" y="6250164"/>
            <a:ext cx="8730906" cy="365125"/>
          </a:xfrm>
        </p:spPr>
        <p:txBody>
          <a:bodyPr/>
          <a:lstStyle/>
          <a:p>
            <a:endParaRPr lang="en-US" dirty="0"/>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8130" y="5918980"/>
            <a:ext cx="4041648" cy="832104"/>
          </a:xfrm>
          <a:prstGeom prst="rect">
            <a:avLst/>
          </a:prstGeom>
        </p:spPr>
      </p:pic>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a:xfrm>
            <a:off x="193638" y="6250164"/>
            <a:ext cx="8730906" cy="365125"/>
          </a:xfrm>
        </p:spPr>
        <p:txBody>
          <a:bodyPr/>
          <a:lstStyle/>
          <a:p>
            <a:endParaRPr lang="en-US" dirty="0"/>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8130" y="5918980"/>
            <a:ext cx="4041648" cy="832104"/>
          </a:xfrm>
          <a:prstGeom prst="rect">
            <a:avLst/>
          </a:prstGeom>
        </p:spPr>
      </p:pic>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5" name="Footer Placeholder 4"/>
          <p:cNvSpPr>
            <a:spLocks noGrp="1"/>
          </p:cNvSpPr>
          <p:nvPr>
            <p:ph type="ftr" sz="quarter" idx="3"/>
          </p:nvPr>
        </p:nvSpPr>
        <p:spPr>
          <a:xfrm>
            <a:off x="193638" y="6250164"/>
            <a:ext cx="8723851" cy="365125"/>
          </a:xfrm>
          <a:prstGeom prst="rect">
            <a:avLst/>
          </a:prstGeom>
        </p:spPr>
        <p:txBody>
          <a:bodyPr vert="horz" lIns="91440" tIns="45720" rIns="91440" bIns="45720" rtlCol="0" anchor="ctr"/>
          <a:lstStyle>
            <a:lvl1pPr algn="l">
              <a:defRPr sz="1000">
                <a:solidFill>
                  <a:schemeClr val="tx2"/>
                </a:solidFill>
              </a:defRPr>
            </a:lvl1pPr>
          </a:lstStyle>
          <a:p>
            <a:endParaRPr lang="en-US" dirty="0"/>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78130" y="5918980"/>
            <a:ext cx="4041648" cy="832104"/>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350">
                <a:solidFill>
                  <a:prstClr val="black"/>
                </a:solidFill>
              </a:endParaRPr>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350">
                <a:solidFill>
                  <a:prstClr val="black"/>
                </a:solidFill>
              </a:endParaRPr>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350">
                <a:solidFill>
                  <a:prstClr val="black"/>
                </a:solidFill>
              </a:endParaRPr>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350">
                <a:solidFill>
                  <a:prstClr val="black"/>
                </a:solidFill>
              </a:endParaRPr>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sz="1350">
                <a:solidFill>
                  <a:prstClr val="black"/>
                </a:solidFill>
              </a:endParaRPr>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5" name="Footer Placeholder 4"/>
          <p:cNvSpPr>
            <a:spLocks noGrp="1"/>
          </p:cNvSpPr>
          <p:nvPr>
            <p:ph type="ftr" sz="quarter" idx="3"/>
          </p:nvPr>
        </p:nvSpPr>
        <p:spPr>
          <a:xfrm>
            <a:off x="193639" y="6250166"/>
            <a:ext cx="8723851" cy="365125"/>
          </a:xfrm>
          <a:prstGeom prst="rect">
            <a:avLst/>
          </a:prstGeom>
        </p:spPr>
        <p:txBody>
          <a:bodyPr vert="horz" lIns="91440" tIns="45720" rIns="91440" bIns="45720" rtlCol="0" anchor="ctr"/>
          <a:lstStyle>
            <a:lvl1pPr algn="l">
              <a:defRPr sz="750">
                <a:solidFill>
                  <a:schemeClr val="tx2"/>
                </a:solidFill>
              </a:defRPr>
            </a:lvl1pPr>
          </a:lstStyle>
          <a:p>
            <a:endParaRPr lang="en-US">
              <a:solidFill>
                <a:srgbClr val="073E87"/>
              </a:solidFill>
            </a:endParaRPr>
          </a:p>
        </p:txBody>
      </p:sp>
      <p:sp>
        <p:nvSpPr>
          <p:cNvPr id="3" name="Text Placeholder 2"/>
          <p:cNvSpPr>
            <a:spLocks noGrp="1"/>
          </p:cNvSpPr>
          <p:nvPr>
            <p:ph type="body" idx="1"/>
          </p:nvPr>
        </p:nvSpPr>
        <p:spPr>
          <a:xfrm>
            <a:off x="872068"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78130" y="5918980"/>
            <a:ext cx="4041648" cy="832104"/>
          </a:xfrm>
          <a:prstGeom prst="rect">
            <a:avLst/>
          </a:prstGeom>
        </p:spPr>
      </p:pic>
    </p:spTree>
    <p:extLst>
      <p:ext uri="{BB962C8B-B14F-4D97-AF65-F5344CB8AC3E}">
        <p14:creationId xmlns:p14="http://schemas.microsoft.com/office/powerpoint/2010/main" val="125299225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txStyles>
    <p:titleStyle>
      <a:lvl1pPr algn="ctr" defTabSz="685800" rtl="0" eaLnBrk="1" latinLnBrk="0" hangingPunct="1">
        <a:spcBef>
          <a:spcPct val="0"/>
        </a:spcBef>
        <a:buNone/>
        <a:defRPr sz="33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05740" indent="-205740" algn="l" defTabSz="6858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1pPr>
      <a:lvl2pPr marL="432197" indent="-205740" algn="l" defTabSz="685800" rtl="0" eaLnBrk="1" latinLnBrk="0" hangingPunct="1">
        <a:spcBef>
          <a:spcPct val="20000"/>
        </a:spcBef>
        <a:buClr>
          <a:schemeClr val="accent1"/>
        </a:buClr>
        <a:buSzPct val="100000"/>
        <a:buFont typeface="Symbol" pitchFamily="18" charset="2"/>
        <a:buChar char=""/>
        <a:defRPr sz="1650" kern="1200">
          <a:solidFill>
            <a:schemeClr val="tx2"/>
          </a:solidFill>
          <a:latin typeface="+mn-lt"/>
          <a:ea typeface="+mn-ea"/>
          <a:cs typeface="+mn-cs"/>
        </a:defRPr>
      </a:lvl2pPr>
      <a:lvl3pPr marL="641747" indent="-171450" algn="l" defTabSz="685800" rtl="0" eaLnBrk="1" latinLnBrk="0" hangingPunct="1">
        <a:spcBef>
          <a:spcPct val="20000"/>
        </a:spcBef>
        <a:buClr>
          <a:schemeClr val="accent1"/>
        </a:buClr>
        <a:buSzPct val="100000"/>
        <a:buFont typeface="Symbol" pitchFamily="18" charset="2"/>
        <a:buChar char=""/>
        <a:defRPr sz="1500" kern="1200">
          <a:solidFill>
            <a:schemeClr val="tx2"/>
          </a:solidFill>
          <a:latin typeface="+mn-lt"/>
          <a:ea typeface="+mn-ea"/>
          <a:cs typeface="+mn-cs"/>
        </a:defRPr>
      </a:lvl3pPr>
      <a:lvl4pPr marL="857250" indent="-171450" algn="l" defTabSz="685800" rtl="0" eaLnBrk="1" latinLnBrk="0" hangingPunct="1">
        <a:spcBef>
          <a:spcPct val="20000"/>
        </a:spcBef>
        <a:buClr>
          <a:schemeClr val="accent1"/>
        </a:buClr>
        <a:buSzPct val="100000"/>
        <a:buFont typeface="Symbol" pitchFamily="18" charset="2"/>
        <a:buChar char=""/>
        <a:defRPr sz="1350" kern="1200">
          <a:solidFill>
            <a:schemeClr val="tx2"/>
          </a:solidFill>
          <a:latin typeface="+mn-lt"/>
          <a:ea typeface="+mn-ea"/>
          <a:cs typeface="+mn-cs"/>
        </a:defRPr>
      </a:lvl4pPr>
      <a:lvl5pPr marL="1097280" indent="-171450" algn="l" defTabSz="685800" rtl="0" eaLnBrk="1" latinLnBrk="0" hangingPunct="1">
        <a:spcBef>
          <a:spcPct val="20000"/>
        </a:spcBef>
        <a:buClr>
          <a:schemeClr val="accent1"/>
        </a:buClr>
        <a:buSzPct val="100000"/>
        <a:buFont typeface="Symbol" pitchFamily="18" charset="2"/>
        <a:buChar char=""/>
        <a:defRPr sz="1200" kern="1200">
          <a:solidFill>
            <a:schemeClr val="tx2"/>
          </a:solidFill>
          <a:latin typeface="+mn-lt"/>
          <a:ea typeface="+mn-ea"/>
          <a:cs typeface="+mn-cs"/>
        </a:defRPr>
      </a:lvl5pPr>
      <a:lvl6pPr marL="1337310" indent="-171450" algn="l" defTabSz="685800" rtl="0" eaLnBrk="1" latinLnBrk="0" hangingPunct="1">
        <a:spcBef>
          <a:spcPts val="288"/>
        </a:spcBef>
        <a:buClr>
          <a:schemeClr val="accent1"/>
        </a:buClr>
        <a:buFont typeface="Symbol" pitchFamily="18" charset="2"/>
        <a:buChar char="*"/>
        <a:defRPr sz="1050" kern="1200">
          <a:solidFill>
            <a:schemeClr val="tx2"/>
          </a:solidFill>
          <a:latin typeface="+mn-lt"/>
          <a:ea typeface="+mn-ea"/>
          <a:cs typeface="+mn-cs"/>
        </a:defRPr>
      </a:lvl6pPr>
      <a:lvl7pPr marL="1577340" indent="-171450" algn="l" defTabSz="685800" rtl="0" eaLnBrk="1" latinLnBrk="0" hangingPunct="1">
        <a:spcBef>
          <a:spcPts val="288"/>
        </a:spcBef>
        <a:buClr>
          <a:schemeClr val="accent1"/>
        </a:buClr>
        <a:buFont typeface="Symbol" pitchFamily="18" charset="2"/>
        <a:buChar char="*"/>
        <a:defRPr sz="1050" kern="1200">
          <a:solidFill>
            <a:schemeClr val="tx2"/>
          </a:solidFill>
          <a:latin typeface="+mn-lt"/>
          <a:ea typeface="+mn-ea"/>
          <a:cs typeface="+mn-cs"/>
        </a:defRPr>
      </a:lvl7pPr>
      <a:lvl8pPr marL="1817370" indent="-171450" algn="l" defTabSz="685800" rtl="0" eaLnBrk="1" latinLnBrk="0" hangingPunct="1">
        <a:spcBef>
          <a:spcPts val="288"/>
        </a:spcBef>
        <a:buClr>
          <a:schemeClr val="accent1"/>
        </a:buClr>
        <a:buFont typeface="Symbol" pitchFamily="18" charset="2"/>
        <a:buChar char="*"/>
        <a:defRPr sz="1050" kern="1200">
          <a:solidFill>
            <a:schemeClr val="tx2"/>
          </a:solidFill>
          <a:latin typeface="+mn-lt"/>
          <a:ea typeface="+mn-ea"/>
          <a:cs typeface="+mn-cs"/>
        </a:defRPr>
      </a:lvl8pPr>
      <a:lvl9pPr marL="2057400" indent="-171450" algn="l" defTabSz="685800" rtl="0" eaLnBrk="1" latinLnBrk="0" hangingPunct="1">
        <a:spcBef>
          <a:spcPts val="288"/>
        </a:spcBef>
        <a:buClr>
          <a:schemeClr val="accent1"/>
        </a:buClr>
        <a:buFont typeface="Symbol" pitchFamily="18" charset="2"/>
        <a:buChar char="*"/>
        <a:defRPr sz="1050" kern="120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3.xml"/><Relationship Id="rId1" Type="http://schemas.openxmlformats.org/officeDocument/2006/relationships/vmlDrawing" Target="../drawings/vmlDrawing1.vml"/><Relationship Id="rId4" Type="http://schemas.openxmlformats.org/officeDocument/2006/relationships/image" Target="../media/image4.emf"/></Relationships>
</file>

<file path=ppt/slides/_rels/slide12.xml.rels><?xml version="1.0" encoding="UTF-8" standalone="yes"?>
<Relationships xmlns="http://schemas.openxmlformats.org/package/2006/relationships"><Relationship Id="rId2" Type="http://schemas.openxmlformats.org/officeDocument/2006/relationships/hyperlink" Target="mailto:sdalhouse@aapd.org"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Understanding ADA CERP</a:t>
            </a:r>
            <a:endParaRPr lang="en-US" dirty="0"/>
          </a:p>
        </p:txBody>
      </p:sp>
    </p:spTree>
    <p:extLst>
      <p:ext uri="{BB962C8B-B14F-4D97-AF65-F5344CB8AC3E}">
        <p14:creationId xmlns:p14="http://schemas.microsoft.com/office/powerpoint/2010/main" val="11337189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05279" y="1556133"/>
            <a:ext cx="5219241" cy="1780108"/>
          </a:xfrm>
        </p:spPr>
        <p:txBody>
          <a:bodyPr>
            <a:normAutofit fontScale="90000"/>
          </a:bodyPr>
          <a:lstStyle/>
          <a:p>
            <a:r>
              <a:rPr lang="en-US" b="1" dirty="0" smtClean="0">
                <a:effectLst>
                  <a:outerShdw blurRad="38100" dist="38100" dir="2700000" algn="tl">
                    <a:srgbClr val="000000">
                      <a:alpha val="43137"/>
                    </a:srgbClr>
                  </a:outerShdw>
                </a:effectLst>
              </a:rPr>
              <a:t>Participation Forms for Your CE Meetings</a:t>
            </a:r>
            <a:endParaRPr lang="en-US"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786609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961919" y="549136"/>
            <a:ext cx="3701143" cy="939546"/>
          </a:xfrm>
        </p:spPr>
        <p:txBody>
          <a:bodyPr>
            <a:normAutofit fontScale="90000"/>
          </a:bodyPr>
          <a:lstStyle/>
          <a:p>
            <a:pPr algn="l"/>
            <a:r>
              <a:rPr lang="en-US" b="1" dirty="0" smtClean="0">
                <a:effectLst>
                  <a:outerShdw blurRad="38100" dist="38100" dir="2700000" algn="tl">
                    <a:srgbClr val="000000">
                      <a:alpha val="43137"/>
                    </a:srgbClr>
                  </a:outerShdw>
                </a:effectLst>
              </a:rPr>
              <a:t>Verification of Attendance</a:t>
            </a:r>
            <a:endParaRPr lang="en-US" b="1" dirty="0">
              <a:effectLst>
                <a:outerShdw blurRad="38100" dist="38100" dir="2700000" algn="tl">
                  <a:srgbClr val="000000">
                    <a:alpha val="43137"/>
                  </a:srgbClr>
                </a:outerShdw>
              </a:effectLst>
            </a:endParaRPr>
          </a:p>
        </p:txBody>
      </p:sp>
      <p:graphicFrame>
        <p:nvGraphicFramePr>
          <p:cNvPr id="6" name="Content Placeholder 5"/>
          <p:cNvGraphicFramePr>
            <a:graphicFrameLocks noGrp="1" noChangeAspect="1"/>
          </p:cNvGraphicFramePr>
          <p:nvPr>
            <p:ph idx="1"/>
            <p:extLst>
              <p:ext uri="{D42A27DB-BD31-4B8C-83A1-F6EECF244321}">
                <p14:modId xmlns:p14="http://schemas.microsoft.com/office/powerpoint/2010/main" val="1075028471"/>
              </p:ext>
            </p:extLst>
          </p:nvPr>
        </p:nvGraphicFramePr>
        <p:xfrm>
          <a:off x="609600" y="762001"/>
          <a:ext cx="3840480" cy="4970637"/>
        </p:xfrm>
        <a:graphic>
          <a:graphicData uri="http://schemas.openxmlformats.org/presentationml/2006/ole">
            <mc:AlternateContent xmlns:mc="http://schemas.openxmlformats.org/markup-compatibility/2006">
              <mc:Choice xmlns:v="urn:schemas-microsoft-com:vml" Requires="v">
                <p:oleObj spid="_x0000_s2073" name="Acrobat Document" r:id="rId3" imgW="4663296" imgH="6034944" progId="Acrobat.Document.11">
                  <p:embed/>
                </p:oleObj>
              </mc:Choice>
              <mc:Fallback>
                <p:oleObj name="Acrobat Document" r:id="rId3" imgW="4663296" imgH="6034944" progId="Acrobat.Document.11">
                  <p:embed/>
                  <p:pic>
                    <p:nvPicPr>
                      <p:cNvPr id="0" name=""/>
                      <p:cNvPicPr/>
                      <p:nvPr/>
                    </p:nvPicPr>
                    <p:blipFill>
                      <a:blip r:embed="rId4"/>
                      <a:stretch>
                        <a:fillRect/>
                      </a:stretch>
                    </p:blipFill>
                    <p:spPr>
                      <a:xfrm>
                        <a:off x="609600" y="762001"/>
                        <a:ext cx="3840480" cy="4970637"/>
                      </a:xfrm>
                      <a:prstGeom prst="rect">
                        <a:avLst/>
                      </a:prstGeom>
                    </p:spPr>
                  </p:pic>
                </p:oleObj>
              </mc:Fallback>
            </mc:AlternateContent>
          </a:graphicData>
        </a:graphic>
      </p:graphicFrame>
    </p:spTree>
    <p:extLst>
      <p:ext uri="{BB962C8B-B14F-4D97-AF65-F5344CB8AC3E}">
        <p14:creationId xmlns:p14="http://schemas.microsoft.com/office/powerpoint/2010/main" val="28491361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Questions?</a:t>
            </a:r>
            <a:endParaRPr lang="en-US" dirty="0"/>
          </a:p>
        </p:txBody>
      </p:sp>
      <p:sp>
        <p:nvSpPr>
          <p:cNvPr id="3" name="Subtitle 2"/>
          <p:cNvSpPr>
            <a:spLocks noGrp="1"/>
          </p:cNvSpPr>
          <p:nvPr>
            <p:ph type="subTitle" idx="1"/>
          </p:nvPr>
        </p:nvSpPr>
        <p:spPr/>
        <p:txBody>
          <a:bodyPr>
            <a:normAutofit fontScale="85000" lnSpcReduction="10000"/>
          </a:bodyPr>
          <a:lstStyle/>
          <a:p>
            <a:endParaRPr lang="en-US" dirty="0" smtClean="0"/>
          </a:p>
          <a:p>
            <a:r>
              <a:rPr lang="en-US" dirty="0" smtClean="0"/>
              <a:t>For further information, contact</a:t>
            </a:r>
          </a:p>
          <a:p>
            <a:r>
              <a:rPr lang="en-US" dirty="0" smtClean="0"/>
              <a:t>Scott Dalhouse</a:t>
            </a:r>
          </a:p>
          <a:p>
            <a:r>
              <a:rPr lang="en-US" dirty="0" smtClean="0">
                <a:hlinkClick r:id="rId2"/>
              </a:rPr>
              <a:t>sdalhouse@aapd.org</a:t>
            </a:r>
            <a:endParaRPr lang="en-US" dirty="0" smtClean="0"/>
          </a:p>
          <a:p>
            <a:r>
              <a:rPr lang="en-US" dirty="0" smtClean="0"/>
              <a:t>312-337-2169</a:t>
            </a:r>
            <a:endParaRPr lang="en-US" dirty="0"/>
          </a:p>
        </p:txBody>
      </p:sp>
    </p:spTree>
    <p:extLst>
      <p:ext uri="{BB962C8B-B14F-4D97-AF65-F5344CB8AC3E}">
        <p14:creationId xmlns:p14="http://schemas.microsoft.com/office/powerpoint/2010/main" val="40260229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There is no such thing as ADA CERP credit for attending a continuing education course.</a:t>
            </a:r>
          </a:p>
          <a:p>
            <a:pPr marL="0" indent="0">
              <a:buNone/>
            </a:pPr>
            <a:endParaRPr lang="en-US" dirty="0" smtClean="0"/>
          </a:p>
          <a:p>
            <a:pPr lvl="2"/>
            <a:r>
              <a:rPr lang="en-US" dirty="0"/>
              <a:t>CERP does not accredit individual </a:t>
            </a:r>
            <a:r>
              <a:rPr lang="en-US" dirty="0" smtClean="0"/>
              <a:t>activities.</a:t>
            </a:r>
          </a:p>
          <a:p>
            <a:pPr lvl="2"/>
            <a:endParaRPr lang="en-US" dirty="0"/>
          </a:p>
          <a:p>
            <a:pPr lvl="2"/>
            <a:r>
              <a:rPr lang="en-US" dirty="0" smtClean="0"/>
              <a:t>CERP </a:t>
            </a:r>
            <a:r>
              <a:rPr lang="en-US" b="1" i="1" dirty="0" smtClean="0"/>
              <a:t>recognizes</a:t>
            </a:r>
            <a:r>
              <a:rPr lang="en-US" dirty="0" smtClean="0"/>
              <a:t> providers of continuing dental education (CDE) activities.</a:t>
            </a:r>
            <a:endParaRPr lang="en-US" b="1" dirty="0"/>
          </a:p>
          <a:p>
            <a:pPr marL="627063" lvl="2" indent="0">
              <a:buNone/>
            </a:pPr>
            <a:endParaRPr lang="en-US" dirty="0" smtClean="0"/>
          </a:p>
          <a:p>
            <a:pPr marL="0" indent="0">
              <a:buNone/>
            </a:pPr>
            <a:endParaRPr lang="en-US" dirty="0" smtClean="0"/>
          </a:p>
        </p:txBody>
      </p:sp>
      <p:sp>
        <p:nvSpPr>
          <p:cNvPr id="3" name="Title 2"/>
          <p:cNvSpPr>
            <a:spLocks noGrp="1"/>
          </p:cNvSpPr>
          <p:nvPr>
            <p:ph type="title"/>
          </p:nvPr>
        </p:nvSpPr>
        <p:spPr/>
        <p:txBody>
          <a:bodyPr>
            <a:normAutofit/>
          </a:bodyPr>
          <a:lstStyle/>
          <a:p>
            <a:r>
              <a:rPr lang="en-US" dirty="0" smtClean="0"/>
              <a:t>Myth Buster #1</a:t>
            </a:r>
            <a:endParaRPr lang="en-US" dirty="0"/>
          </a:p>
        </p:txBody>
      </p:sp>
    </p:spTree>
    <p:extLst>
      <p:ext uri="{BB962C8B-B14F-4D97-AF65-F5344CB8AC3E}">
        <p14:creationId xmlns:p14="http://schemas.microsoft.com/office/powerpoint/2010/main" val="10941960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CERP </a:t>
            </a:r>
            <a:r>
              <a:rPr lang="en-US" dirty="0"/>
              <a:t>stands for the Continuing Education Recognition Program</a:t>
            </a:r>
            <a:r>
              <a:rPr lang="en-US" dirty="0" smtClean="0"/>
              <a:t>.</a:t>
            </a:r>
          </a:p>
          <a:p>
            <a:pPr marL="0" indent="0">
              <a:buNone/>
            </a:pPr>
            <a:endParaRPr lang="en-US" dirty="0"/>
          </a:p>
          <a:p>
            <a:r>
              <a:rPr lang="en-US" dirty="0" smtClean="0"/>
              <a:t>The </a:t>
            </a:r>
            <a:r>
              <a:rPr lang="en-US" dirty="0"/>
              <a:t>Commission for Continuing Education Provider Recognition (CCEPR</a:t>
            </a:r>
            <a:r>
              <a:rPr lang="en-US" dirty="0" smtClean="0"/>
              <a:t>) as an agency of the ADA recognizes </a:t>
            </a:r>
            <a:r>
              <a:rPr lang="en-US" dirty="0"/>
              <a:t>providers of continuing dental education (CDE), not individual </a:t>
            </a:r>
            <a:r>
              <a:rPr lang="en-US" dirty="0" smtClean="0"/>
              <a:t>programs and activities. </a:t>
            </a:r>
          </a:p>
          <a:p>
            <a:pPr marL="0" indent="0">
              <a:buNone/>
            </a:pPr>
            <a:endParaRPr lang="en-US" dirty="0" smtClean="0"/>
          </a:p>
          <a:p>
            <a:endParaRPr lang="en-US" dirty="0"/>
          </a:p>
        </p:txBody>
      </p:sp>
      <p:sp>
        <p:nvSpPr>
          <p:cNvPr id="3" name="Title 2"/>
          <p:cNvSpPr>
            <a:spLocks noGrp="1"/>
          </p:cNvSpPr>
          <p:nvPr>
            <p:ph type="title"/>
          </p:nvPr>
        </p:nvSpPr>
        <p:spPr/>
        <p:txBody>
          <a:bodyPr/>
          <a:lstStyle/>
          <a:p>
            <a:r>
              <a:rPr lang="en-US" dirty="0" smtClean="0"/>
              <a:t>What is CERP?</a:t>
            </a:r>
            <a:endParaRPr lang="en-US" dirty="0"/>
          </a:p>
        </p:txBody>
      </p:sp>
    </p:spTree>
    <p:extLst>
      <p:ext uri="{BB962C8B-B14F-4D97-AF65-F5344CB8AC3E}">
        <p14:creationId xmlns:p14="http://schemas.microsoft.com/office/powerpoint/2010/main" val="37098518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endParaRPr lang="en-US" dirty="0" smtClean="0"/>
          </a:p>
          <a:p>
            <a:r>
              <a:rPr lang="en-US" dirty="0" smtClean="0"/>
              <a:t>Recognition provides assurances to the public and governmental agencies (i.e., state licensing boards) that continuing education activities meet or exceed established standards for providing high quality educational experiences.</a:t>
            </a:r>
            <a:endParaRPr lang="en-US" dirty="0"/>
          </a:p>
        </p:txBody>
      </p:sp>
      <p:sp>
        <p:nvSpPr>
          <p:cNvPr id="5" name="Title 4"/>
          <p:cNvSpPr>
            <a:spLocks noGrp="1"/>
          </p:cNvSpPr>
          <p:nvPr>
            <p:ph type="title"/>
          </p:nvPr>
        </p:nvSpPr>
        <p:spPr/>
        <p:txBody>
          <a:bodyPr/>
          <a:lstStyle/>
          <a:p>
            <a:r>
              <a:rPr lang="en-US" dirty="0" smtClean="0"/>
              <a:t>Why is this important?</a:t>
            </a:r>
            <a:endParaRPr lang="en-US" dirty="0"/>
          </a:p>
        </p:txBody>
      </p:sp>
    </p:spTree>
    <p:extLst>
      <p:ext uri="{BB962C8B-B14F-4D97-AF65-F5344CB8AC3E}">
        <p14:creationId xmlns:p14="http://schemas.microsoft.com/office/powerpoint/2010/main" val="41807733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Courses must have a sound scientific basis.</a:t>
            </a:r>
          </a:p>
          <a:p>
            <a:r>
              <a:rPr lang="en-US" dirty="0" smtClean="0"/>
              <a:t>Learner centered educational </a:t>
            </a:r>
            <a:r>
              <a:rPr lang="en-US" dirty="0"/>
              <a:t>objectives </a:t>
            </a:r>
            <a:r>
              <a:rPr lang="en-US" dirty="0" smtClean="0"/>
              <a:t>and goals are stated.</a:t>
            </a:r>
          </a:p>
          <a:p>
            <a:r>
              <a:rPr lang="en-US" dirty="0" smtClean="0"/>
              <a:t>Courses are free from commercial bias.</a:t>
            </a:r>
          </a:p>
          <a:p>
            <a:r>
              <a:rPr lang="en-US" dirty="0" smtClean="0"/>
              <a:t>A learning assessment or course evaluation completed by participants.</a:t>
            </a:r>
          </a:p>
          <a:p>
            <a:endParaRPr lang="en-US" dirty="0"/>
          </a:p>
        </p:txBody>
      </p:sp>
      <p:sp>
        <p:nvSpPr>
          <p:cNvPr id="3" name="Title 2"/>
          <p:cNvSpPr>
            <a:spLocks noGrp="1"/>
          </p:cNvSpPr>
          <p:nvPr>
            <p:ph type="title"/>
          </p:nvPr>
        </p:nvSpPr>
        <p:spPr/>
        <p:txBody>
          <a:bodyPr>
            <a:normAutofit fontScale="90000"/>
          </a:bodyPr>
          <a:lstStyle/>
          <a:p>
            <a:r>
              <a:rPr lang="en-US" dirty="0" smtClean="0"/>
              <a:t>What are these “standards”?</a:t>
            </a:r>
            <a:endParaRPr lang="en-US" dirty="0"/>
          </a:p>
        </p:txBody>
      </p:sp>
    </p:spTree>
    <p:extLst>
      <p:ext uri="{BB962C8B-B14F-4D97-AF65-F5344CB8AC3E}">
        <p14:creationId xmlns:p14="http://schemas.microsoft.com/office/powerpoint/2010/main" val="22479536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CERP allows its recognized providers to extend their approval to constituent or component societies.</a:t>
            </a:r>
          </a:p>
          <a:p>
            <a:r>
              <a:rPr lang="en-US" dirty="0" smtClean="0"/>
              <a:t>The AAPD acts as the “approver” for the local CDE provider.  </a:t>
            </a:r>
          </a:p>
        </p:txBody>
      </p:sp>
      <p:sp>
        <p:nvSpPr>
          <p:cNvPr id="3" name="Title 2"/>
          <p:cNvSpPr>
            <a:spLocks noGrp="1"/>
          </p:cNvSpPr>
          <p:nvPr>
            <p:ph type="title"/>
          </p:nvPr>
        </p:nvSpPr>
        <p:spPr/>
        <p:txBody>
          <a:bodyPr>
            <a:normAutofit fontScale="90000"/>
          </a:bodyPr>
          <a:lstStyle/>
          <a:p>
            <a:r>
              <a:rPr lang="en-US" dirty="0" smtClean="0"/>
              <a:t>The Extended Approval Process</a:t>
            </a:r>
            <a:endParaRPr lang="en-US" dirty="0"/>
          </a:p>
        </p:txBody>
      </p:sp>
    </p:spTree>
    <p:extLst>
      <p:ext uri="{BB962C8B-B14F-4D97-AF65-F5344CB8AC3E}">
        <p14:creationId xmlns:p14="http://schemas.microsoft.com/office/powerpoint/2010/main" val="7987115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1"/>
            <a:r>
              <a:rPr lang="en-US" dirty="0" smtClean="0"/>
              <a:t>DC </a:t>
            </a:r>
            <a:r>
              <a:rPr lang="en-US" dirty="0"/>
              <a:t>Academy of Pediatric Dentistry</a:t>
            </a:r>
          </a:p>
          <a:p>
            <a:pPr lvl="1"/>
            <a:r>
              <a:rPr lang="en-US" dirty="0"/>
              <a:t>Southwest Society of Pediatric Dentistry</a:t>
            </a:r>
          </a:p>
          <a:p>
            <a:pPr lvl="1"/>
            <a:r>
              <a:rPr lang="en-US" dirty="0"/>
              <a:t>California Society of Pediatric </a:t>
            </a:r>
            <a:r>
              <a:rPr lang="en-US" dirty="0" smtClean="0"/>
              <a:t>Dentistry</a:t>
            </a:r>
          </a:p>
          <a:p>
            <a:pPr lvl="1"/>
            <a:r>
              <a:rPr lang="en-US" dirty="0" smtClean="0"/>
              <a:t>Illinois Society of Pediatric Dentistry</a:t>
            </a:r>
          </a:p>
          <a:p>
            <a:pPr lvl="1"/>
            <a:r>
              <a:rPr lang="en-US" dirty="0" smtClean="0"/>
              <a:t>Florida Academy of Pediatric Dentistry</a:t>
            </a:r>
            <a:endParaRPr lang="en-US" dirty="0"/>
          </a:p>
          <a:p>
            <a:endParaRPr lang="en-US" dirty="0"/>
          </a:p>
        </p:txBody>
      </p:sp>
      <p:sp>
        <p:nvSpPr>
          <p:cNvPr id="3" name="Title 2"/>
          <p:cNvSpPr>
            <a:spLocks noGrp="1"/>
          </p:cNvSpPr>
          <p:nvPr>
            <p:ph type="title"/>
          </p:nvPr>
        </p:nvSpPr>
        <p:spPr/>
        <p:txBody>
          <a:bodyPr/>
          <a:lstStyle/>
          <a:p>
            <a:r>
              <a:rPr lang="en-US" dirty="0" smtClean="0"/>
              <a:t>AAPD Extends Recognition</a:t>
            </a:r>
            <a:endParaRPr lang="en-US" dirty="0"/>
          </a:p>
        </p:txBody>
      </p:sp>
    </p:spTree>
    <p:extLst>
      <p:ext uri="{BB962C8B-B14F-4D97-AF65-F5344CB8AC3E}">
        <p14:creationId xmlns:p14="http://schemas.microsoft.com/office/powerpoint/2010/main" val="28044410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Provides a layer of quality assurance that programs meet established CERP standards.</a:t>
            </a:r>
          </a:p>
          <a:p>
            <a:r>
              <a:rPr lang="en-US" dirty="0" smtClean="0"/>
              <a:t>Allows the component society to utilize the CERP recognition statement in promotional materials.</a:t>
            </a:r>
          </a:p>
          <a:p>
            <a:r>
              <a:rPr lang="en-US" dirty="0"/>
              <a:t>AAPD provides certificates of attendance to the component society</a:t>
            </a:r>
            <a:r>
              <a:rPr lang="en-US" dirty="0" smtClean="0"/>
              <a:t>.</a:t>
            </a:r>
          </a:p>
          <a:p>
            <a:r>
              <a:rPr lang="en-US" dirty="0" smtClean="0"/>
              <a:t>Provide other support services as requested.</a:t>
            </a:r>
            <a:endParaRPr lang="en-US" dirty="0"/>
          </a:p>
          <a:p>
            <a:pPr marL="0" indent="0">
              <a:buNone/>
            </a:pPr>
            <a:endParaRPr lang="en-US" dirty="0"/>
          </a:p>
        </p:txBody>
      </p:sp>
      <p:sp>
        <p:nvSpPr>
          <p:cNvPr id="3" name="Title 2"/>
          <p:cNvSpPr>
            <a:spLocks noGrp="1"/>
          </p:cNvSpPr>
          <p:nvPr>
            <p:ph type="title"/>
          </p:nvPr>
        </p:nvSpPr>
        <p:spPr/>
        <p:txBody>
          <a:bodyPr/>
          <a:lstStyle/>
          <a:p>
            <a:r>
              <a:rPr lang="en-US" dirty="0" smtClean="0"/>
              <a:t>Benefits of Participating</a:t>
            </a:r>
            <a:endParaRPr lang="en-US" dirty="0"/>
          </a:p>
        </p:txBody>
      </p:sp>
    </p:spTree>
    <p:extLst>
      <p:ext uri="{BB962C8B-B14F-4D97-AF65-F5344CB8AC3E}">
        <p14:creationId xmlns:p14="http://schemas.microsoft.com/office/powerpoint/2010/main" val="5171979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buNone/>
            </a:pPr>
            <a:r>
              <a:rPr lang="en-US" sz="1400" b="1" i="1" dirty="0">
                <a:latin typeface="Cambria" panose="02040503050406030204" pitchFamily="18" charset="0"/>
                <a:ea typeface="Tahoma" panose="020B0604030504040204" pitchFamily="34" charset="0"/>
                <a:cs typeface="Tahoma" panose="020B0604030504040204" pitchFamily="34" charset="0"/>
              </a:rPr>
              <a:t>Florida Academy of Pediatric Dentistry is an ADA CERP Recognized Provider through the American Academy of Pediatric Dentistry. </a:t>
            </a:r>
            <a:endParaRPr lang="en-US" sz="1400" b="1" i="1" dirty="0" smtClean="0">
              <a:latin typeface="Cambria" panose="02040503050406030204" pitchFamily="18" charset="0"/>
              <a:ea typeface="Tahoma" panose="020B0604030504040204" pitchFamily="34" charset="0"/>
              <a:cs typeface="Tahoma" panose="020B0604030504040204" pitchFamily="34" charset="0"/>
            </a:endParaRPr>
          </a:p>
          <a:p>
            <a:pPr marL="0" indent="0">
              <a:buNone/>
            </a:pPr>
            <a:r>
              <a:rPr lang="en-US" sz="1400" b="1" i="1" dirty="0">
                <a:latin typeface="Cambria" panose="02040503050406030204" pitchFamily="18" charset="0"/>
                <a:ea typeface="Tahoma" panose="020B0604030504040204" pitchFamily="34" charset="0"/>
                <a:cs typeface="Tahoma" panose="020B0604030504040204" pitchFamily="34" charset="0"/>
              </a:rPr>
              <a:t> </a:t>
            </a:r>
          </a:p>
          <a:p>
            <a:pPr marL="0" indent="0">
              <a:buNone/>
            </a:pPr>
            <a:r>
              <a:rPr lang="en-US" sz="1400" b="1" i="1" dirty="0">
                <a:latin typeface="Cambria" panose="02040503050406030204" pitchFamily="18" charset="0"/>
                <a:ea typeface="Tahoma" panose="020B0604030504040204" pitchFamily="34" charset="0"/>
                <a:cs typeface="Tahoma" panose="020B0604030504040204" pitchFamily="34" charset="0"/>
              </a:rPr>
              <a:t>ADA CERP is a service of the American Dental Association to assist dental professionals in identifying quality providers of continuing dental education. ADA CERP does not approve or endorse individual courses or instructors, nor does it imply acceptance of credit hours by boards of dentistry.</a:t>
            </a:r>
          </a:p>
          <a:p>
            <a:pPr marL="0" indent="0">
              <a:buNone/>
            </a:pPr>
            <a:r>
              <a:rPr lang="en-US" sz="1400" b="1" i="1" dirty="0">
                <a:latin typeface="Cambria" panose="02040503050406030204" pitchFamily="18" charset="0"/>
                <a:ea typeface="Tahoma" panose="020B0604030504040204" pitchFamily="34" charset="0"/>
                <a:cs typeface="Tahoma" panose="020B0604030504040204" pitchFamily="34" charset="0"/>
              </a:rPr>
              <a:t> </a:t>
            </a:r>
          </a:p>
          <a:p>
            <a:pPr marL="0" indent="0">
              <a:buNone/>
            </a:pPr>
            <a:r>
              <a:rPr lang="en-US" sz="1400" b="1" i="1" dirty="0">
                <a:latin typeface="Cambria" panose="02040503050406030204" pitchFamily="18" charset="0"/>
                <a:ea typeface="Tahoma" panose="020B0604030504040204" pitchFamily="34" charset="0"/>
                <a:cs typeface="Tahoma" panose="020B0604030504040204" pitchFamily="34" charset="0"/>
              </a:rPr>
              <a:t>Florida Academy of Pediatric Dentistry designates this activity for _____ continuing education credits</a:t>
            </a:r>
            <a:r>
              <a:rPr lang="en-US" sz="1400" b="1" i="1" dirty="0" smtClean="0">
                <a:latin typeface="Cambria" panose="02040503050406030204" pitchFamily="18" charset="0"/>
                <a:ea typeface="Tahoma" panose="020B0604030504040204" pitchFamily="34" charset="0"/>
                <a:cs typeface="Tahoma" panose="020B0604030504040204" pitchFamily="34" charset="0"/>
              </a:rPr>
              <a:t>.</a:t>
            </a:r>
          </a:p>
          <a:p>
            <a:pPr marL="0" indent="0">
              <a:buNone/>
            </a:pPr>
            <a:endParaRPr lang="en-US" sz="1400" b="1" i="1" dirty="0">
              <a:latin typeface="Cambria" panose="02040503050406030204" pitchFamily="18" charset="0"/>
              <a:ea typeface="Tahoma" panose="020B0604030504040204" pitchFamily="34" charset="0"/>
              <a:cs typeface="Tahoma" panose="020B0604030504040204" pitchFamily="34" charset="0"/>
            </a:endParaRPr>
          </a:p>
          <a:p>
            <a:pPr marL="0" indent="0">
              <a:buNone/>
            </a:pPr>
            <a:endParaRPr lang="en-US" dirty="0" smtClean="0"/>
          </a:p>
        </p:txBody>
      </p:sp>
      <p:sp>
        <p:nvSpPr>
          <p:cNvPr id="3" name="Title 2"/>
          <p:cNvSpPr>
            <a:spLocks noGrp="1"/>
          </p:cNvSpPr>
          <p:nvPr>
            <p:ph type="title"/>
          </p:nvPr>
        </p:nvSpPr>
        <p:spPr/>
        <p:txBody>
          <a:bodyPr/>
          <a:lstStyle/>
          <a:p>
            <a:r>
              <a:rPr lang="en-US" dirty="0" smtClean="0"/>
              <a:t>Recognition Statement for </a:t>
            </a:r>
            <a:br>
              <a:rPr lang="en-US" dirty="0" smtClean="0"/>
            </a:br>
            <a:r>
              <a:rPr lang="en-US" dirty="0" smtClean="0"/>
              <a:t>Publicity Materials</a:t>
            </a:r>
            <a:endParaRPr lang="en-US" dirty="0"/>
          </a:p>
        </p:txBody>
      </p:sp>
      <p:pic>
        <p:nvPicPr>
          <p:cNvPr id="6" name="Picture 5" descr="https://www.regonline.com/custImages/360000/367278/LogoADA-CERP-logo-hi-res.jpg"/>
          <p:cNvPicPr/>
          <p:nvPr/>
        </p:nvPicPr>
        <p:blipFill>
          <a:blip r:embed="rId2" cstate="print"/>
          <a:srcRect/>
          <a:stretch>
            <a:fillRect/>
          </a:stretch>
        </p:blipFill>
        <p:spPr bwMode="auto">
          <a:xfrm>
            <a:off x="914400" y="5257800"/>
            <a:ext cx="3352800" cy="283845"/>
          </a:xfrm>
          <a:prstGeom prst="rect">
            <a:avLst/>
          </a:prstGeom>
          <a:noFill/>
          <a:ln w="9525">
            <a:noFill/>
            <a:miter lim="800000"/>
            <a:headEnd/>
            <a:tailEnd/>
          </a:ln>
        </p:spPr>
      </p:pic>
    </p:spTree>
    <p:extLst>
      <p:ext uri="{BB962C8B-B14F-4D97-AF65-F5344CB8AC3E}">
        <p14:creationId xmlns:p14="http://schemas.microsoft.com/office/powerpoint/2010/main" val="156621505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APD2013">
  <a:themeElements>
    <a:clrScheme name="AAPD Theme">
      <a:dk1>
        <a:sysClr val="windowText" lastClr="000000"/>
      </a:dk1>
      <a:lt1>
        <a:sysClr val="window" lastClr="FFFFFF"/>
      </a:lt1>
      <a:dk2>
        <a:srgbClr val="073E87"/>
      </a:dk2>
      <a:lt2>
        <a:srgbClr val="C6E7FC"/>
      </a:lt2>
      <a:accent1>
        <a:srgbClr val="0F99D6"/>
      </a:accent1>
      <a:accent2>
        <a:srgbClr val="8FC8EA"/>
      </a:accent2>
      <a:accent3>
        <a:srgbClr val="0ED668"/>
      </a:accent3>
      <a:accent4>
        <a:srgbClr val="90EAAE"/>
      </a:accent4>
      <a:accent5>
        <a:srgbClr val="D58F11"/>
      </a:accent5>
      <a:accent6>
        <a:srgbClr val="DEB54E"/>
      </a:accent6>
      <a:hlink>
        <a:srgbClr val="0000FF"/>
      </a:hlink>
      <a:folHlink>
        <a:srgbClr val="A23BFF"/>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extLst>
    <a:ext uri="{05A4C25C-085E-4340-85A3-A5531E510DB2}">
      <thm15:themeFamily xmlns:thm15="http://schemas.microsoft.com/office/thememl/2012/main" name="AAPD PowerPoint Template.potx" id="{8E1AED8C-05F8-4AEC-91ED-B1CB2C0420E3}" vid="{9035F987-66FD-4C1B-810D-8F077580B93E}"/>
    </a:ext>
  </a:extLst>
</a:theme>
</file>

<file path=ppt/theme/theme2.xml><?xml version="1.0" encoding="utf-8"?>
<a:theme xmlns:a="http://schemas.openxmlformats.org/drawingml/2006/main" name="1_AAPD2013">
  <a:themeElements>
    <a:clrScheme name="AAPD Theme">
      <a:dk1>
        <a:sysClr val="windowText" lastClr="000000"/>
      </a:dk1>
      <a:lt1>
        <a:sysClr val="window" lastClr="FFFFFF"/>
      </a:lt1>
      <a:dk2>
        <a:srgbClr val="073E87"/>
      </a:dk2>
      <a:lt2>
        <a:srgbClr val="C6E7FC"/>
      </a:lt2>
      <a:accent1>
        <a:srgbClr val="0F99D6"/>
      </a:accent1>
      <a:accent2>
        <a:srgbClr val="8FC8EA"/>
      </a:accent2>
      <a:accent3>
        <a:srgbClr val="0ED668"/>
      </a:accent3>
      <a:accent4>
        <a:srgbClr val="90EAAE"/>
      </a:accent4>
      <a:accent5>
        <a:srgbClr val="D58F11"/>
      </a:accent5>
      <a:accent6>
        <a:srgbClr val="DEB54E"/>
      </a:accent6>
      <a:hlink>
        <a:srgbClr val="0000FF"/>
      </a:hlink>
      <a:folHlink>
        <a:srgbClr val="A23BFF"/>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extLst>
    <a:ext uri="{05A4C25C-085E-4340-85A3-A5531E510DB2}">
      <thm15:themeFamily xmlns:thm15="http://schemas.microsoft.com/office/thememl/2012/main" name="AAPD PowerPoint Template.potx" id="{8E1AED8C-05F8-4AEC-91ED-B1CB2C0420E3}" vid="{9035F987-66FD-4C1B-810D-8F077580B93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AAPD PowerPoint Template</Template>
  <TotalTime>1062</TotalTime>
  <Words>500</Words>
  <Application>Microsoft Office PowerPoint</Application>
  <PresentationFormat>On-screen Show (4:3)</PresentationFormat>
  <Paragraphs>57</Paragraphs>
  <Slides>12</Slides>
  <Notes>4</Notes>
  <HiddenSlides>0</HiddenSlides>
  <MMClips>0</MMClips>
  <ScaleCrop>false</ScaleCrop>
  <HeadingPairs>
    <vt:vector size="8" baseType="variant">
      <vt:variant>
        <vt:lpstr>Fonts Used</vt:lpstr>
      </vt:variant>
      <vt:variant>
        <vt:i4>5</vt:i4>
      </vt:variant>
      <vt:variant>
        <vt:lpstr>Theme</vt:lpstr>
      </vt:variant>
      <vt:variant>
        <vt:i4>2</vt:i4>
      </vt:variant>
      <vt:variant>
        <vt:lpstr>Embedded OLE Servers</vt:lpstr>
      </vt:variant>
      <vt:variant>
        <vt:i4>1</vt:i4>
      </vt:variant>
      <vt:variant>
        <vt:lpstr>Slide Titles</vt:lpstr>
      </vt:variant>
      <vt:variant>
        <vt:i4>12</vt:i4>
      </vt:variant>
    </vt:vector>
  </HeadingPairs>
  <TitlesOfParts>
    <vt:vector size="20" baseType="lpstr">
      <vt:lpstr>Calibri</vt:lpstr>
      <vt:lpstr>Cambria</vt:lpstr>
      <vt:lpstr>Symbol</vt:lpstr>
      <vt:lpstr>Tahoma</vt:lpstr>
      <vt:lpstr>Verdana</vt:lpstr>
      <vt:lpstr>AAPD2013</vt:lpstr>
      <vt:lpstr>1_AAPD2013</vt:lpstr>
      <vt:lpstr>Acrobat Document</vt:lpstr>
      <vt:lpstr>Understanding ADA CERP</vt:lpstr>
      <vt:lpstr>Myth Buster #1</vt:lpstr>
      <vt:lpstr>What is CERP?</vt:lpstr>
      <vt:lpstr>Why is this important?</vt:lpstr>
      <vt:lpstr>What are these “standards”?</vt:lpstr>
      <vt:lpstr>The Extended Approval Process</vt:lpstr>
      <vt:lpstr>AAPD Extends Recognition</vt:lpstr>
      <vt:lpstr>Benefits of Participating</vt:lpstr>
      <vt:lpstr>Recognition Statement for  Publicity Materials</vt:lpstr>
      <vt:lpstr>Participation Forms for Your CE Meetings</vt:lpstr>
      <vt:lpstr>Verification of Attendance</vt:lpstr>
      <vt:lpstr>Questions?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Scott Dalhouse</dc:creator>
  <cp:lastModifiedBy>Margaret Bjerklie</cp:lastModifiedBy>
  <cp:revision>42</cp:revision>
  <dcterms:created xsi:type="dcterms:W3CDTF">2017-03-17T18:17:40Z</dcterms:created>
  <dcterms:modified xsi:type="dcterms:W3CDTF">2018-09-24T20:02:47Z</dcterms:modified>
</cp:coreProperties>
</file>