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72" r:id="rId4"/>
    <p:sldId id="271" r:id="rId5"/>
    <p:sldId id="276" r:id="rId6"/>
    <p:sldId id="277" r:id="rId7"/>
    <p:sldId id="279" r:id="rId8"/>
    <p:sldId id="264" r:id="rId9"/>
    <p:sldId id="280" r:id="rId10"/>
    <p:sldId id="275"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3" autoAdjust="0"/>
    <p:restoredTop sz="87469" autoAdjust="0"/>
  </p:normalViewPr>
  <p:slideViewPr>
    <p:cSldViewPr snapToGrid="0">
      <p:cViewPr varScale="1">
        <p:scale>
          <a:sx n="97" d="100"/>
          <a:sy n="97" d="100"/>
        </p:scale>
        <p:origin x="384" y="96"/>
      </p:cViewPr>
      <p:guideLst/>
    </p:cSldViewPr>
  </p:slideViewPr>
  <p:notesTextViewPr>
    <p:cViewPr>
      <p:scale>
        <a:sx n="1" d="1"/>
        <a:sy n="1" d="1"/>
      </p:scale>
      <p:origin x="0" y="0"/>
    </p:cViewPr>
  </p:notesTextViewPr>
  <p:sorterViewPr>
    <p:cViewPr>
      <p:scale>
        <a:sx n="100" d="100"/>
        <a:sy n="100" d="100"/>
      </p:scale>
      <p:origin x="0" y="-3149"/>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C7A4CC9-5906-41AA-9428-ECCC1AADA164}" type="datetimeFigureOut">
              <a:rPr lang="en-US" smtClean="0"/>
              <a:t>9/21/2018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0FC849A-0C74-4DC9-A3DF-AD95E671DBFD}" type="slidenum">
              <a:rPr lang="en-US" smtClean="0"/>
              <a:t>‹#›</a:t>
            </a:fld>
            <a:endParaRPr lang="en-US"/>
          </a:p>
        </p:txBody>
      </p:sp>
    </p:spTree>
    <p:extLst>
      <p:ext uri="{BB962C8B-B14F-4D97-AF65-F5344CB8AC3E}">
        <p14:creationId xmlns:p14="http://schemas.microsoft.com/office/powerpoint/2010/main" val="105242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FC849A-0C74-4DC9-A3DF-AD95E671DBFD}" type="slidenum">
              <a:rPr lang="en-US" smtClean="0"/>
              <a:t>1</a:t>
            </a:fld>
            <a:endParaRPr lang="en-US"/>
          </a:p>
        </p:txBody>
      </p:sp>
    </p:spTree>
    <p:extLst>
      <p:ext uri="{BB962C8B-B14F-4D97-AF65-F5344CB8AC3E}">
        <p14:creationId xmlns:p14="http://schemas.microsoft.com/office/powerpoint/2010/main" val="3845364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u="sng" dirty="0" smtClean="0"/>
              <a:t>Low reimbursements</a:t>
            </a:r>
          </a:p>
          <a:p>
            <a:pPr lvl="1"/>
            <a:r>
              <a:rPr lang="en-US" dirty="0" smtClean="0"/>
              <a:t>Member complaints about UCCI low reimbursement for D2930 -SSC. AAPD staff intervened.  Consequently, UCCI raised the fee for stainless steel crowns from $180.00 to $225.00</a:t>
            </a:r>
          </a:p>
          <a:p>
            <a:pPr lvl="1"/>
            <a:r>
              <a:rPr lang="en-US" dirty="0" smtClean="0"/>
              <a:t>	“ I just wanted to let you know that my husband and I believe that having the AAPD call Delta Dental really helped in this matter. Thank you for your time and help in serving our profession!”</a:t>
            </a:r>
          </a:p>
          <a:p>
            <a:pPr lvl="1"/>
            <a:endParaRPr lang="en-US" dirty="0" smtClean="0"/>
          </a:p>
          <a:p>
            <a:pPr marL="465887" lvl="1" defTabSz="931774">
              <a:defRPr/>
            </a:pPr>
            <a:r>
              <a:rPr lang="en-US" u="sng" dirty="0" smtClean="0"/>
              <a:t>Denied services</a:t>
            </a:r>
          </a:p>
          <a:p>
            <a:pPr marL="465887" lvl="1" defTabSz="931774">
              <a:defRPr/>
            </a:pPr>
            <a:r>
              <a:rPr lang="en-US" dirty="0" smtClean="0"/>
              <a:t>Several AAPD members alerted AAPD staff that Delta Dental of Missouri was denying stainless steel crowns (SSC) stating that SSC were “unnecessary” and would only reimburse for multiple surface restorations. AAPD staff intervened and was able to persuade the Missouri Delta Dental Director to assign a Board Certified Pediatric Dentist to review the claims. As a result, the report came back that all treatment was necessary in accordance with the AAPD guidelines. They also informed the dentists that they will no longer be reviewing their </a:t>
            </a:r>
            <a:r>
              <a:rPr lang="en-US" dirty="0" err="1" smtClean="0"/>
              <a:t>pulpotomies</a:t>
            </a:r>
            <a:r>
              <a:rPr lang="en-US" dirty="0" smtClean="0"/>
              <a:t> and SSCs prior to claim payment. </a:t>
            </a:r>
          </a:p>
          <a:p>
            <a:pPr marL="465887" lvl="1" defTabSz="931774">
              <a:defRPr/>
            </a:pPr>
            <a:endParaRPr lang="en-US" sz="2000" dirty="0"/>
          </a:p>
          <a:p>
            <a:pPr marL="465887" lvl="1" defTabSz="931774">
              <a:defRPr/>
            </a:pPr>
            <a:r>
              <a:rPr lang="en-US" sz="2000" dirty="0"/>
              <a:t>Cigna denied services for code D2390 – resin-based composite crown, anterior (strip crown) on teeth D,E,F and G which all involved extensive decay, decalcification on the MDFL and I surfaces. Denied all strip crowns based on rationale that they were for aesthetics only. Cigna paid the equivalent of a 2933 stainless steel crown (SSC) with resin window. Our member noted that that complete coverage was the only treatment option so they could remain functional for this two year old patient. This treatment </a:t>
            </a:r>
            <a:r>
              <a:rPr lang="en-US" sz="2000" u="sng" dirty="0"/>
              <a:t>was not </a:t>
            </a:r>
            <a:r>
              <a:rPr lang="en-US" sz="2000" dirty="0"/>
              <a:t>provided for aesthetic purposes and </a:t>
            </a:r>
            <a:r>
              <a:rPr lang="en-US" sz="2000" u="sng" dirty="0"/>
              <a:t>was not </a:t>
            </a:r>
            <a:r>
              <a:rPr lang="en-US" sz="2000" dirty="0"/>
              <a:t>cosmetic in nature. The treatment provided was to </a:t>
            </a:r>
            <a:r>
              <a:rPr lang="en-US" sz="2000" u="sng" dirty="0"/>
              <a:t>facilitate normal function</a:t>
            </a:r>
            <a:r>
              <a:rPr lang="en-US" sz="2000" dirty="0"/>
              <a:t>. AAPD staff contacted Cigna’s national dental director and this was their response:  “I had our team review the claim case from Dr. office and </a:t>
            </a:r>
            <a:r>
              <a:rPr lang="en-US" sz="2000" u="sng" dirty="0"/>
              <a:t>Cigna will be processing the claim as submitted”. Our member was reimbursed for D2390 on all four teeth.</a:t>
            </a:r>
            <a:endParaRPr lang="en-US" dirty="0"/>
          </a:p>
          <a:p>
            <a:pPr marL="465887" lvl="1" defTabSz="931774">
              <a:defRPr/>
            </a:pPr>
            <a:endParaRPr lang="en-US" dirty="0"/>
          </a:p>
          <a:p>
            <a:pPr marL="465887" lvl="1" defTabSz="931774">
              <a:defRPr/>
            </a:pPr>
            <a:r>
              <a:rPr lang="en-US" sz="2000" dirty="0"/>
              <a:t>Delta Dental of California denied services for code denied D7270 tooth re-implantation and/or stabilization of accidentally </a:t>
            </a:r>
            <a:r>
              <a:rPr lang="en-US" sz="2000" dirty="0" err="1"/>
              <a:t>evulsed</a:t>
            </a:r>
            <a:r>
              <a:rPr lang="en-US" sz="2000" dirty="0"/>
              <a:t> or displaced tooth because it was performed on a </a:t>
            </a:r>
            <a:r>
              <a:rPr lang="en-US" sz="2000" u="sng" dirty="0"/>
              <a:t>primary tooth</a:t>
            </a:r>
            <a:r>
              <a:rPr lang="en-US" sz="2000" dirty="0"/>
              <a:t>. AAPD staff contacted Delta Dental of California national dental director advising that this code is not specific to permanent teeth.  Delta response: This case has brought to our attention a disconnect between our system, policies and processes.  We acknowledge that the letter dated 8/12/16 was inaccurate in stating that “D7270 is for permanent teeth.”  Our system is set up to allow procedure D7270 on permanent teeth only due to the very low utilization of this code for primary teeth.  Our process should have been to forward Dr. ____’s claim for re-evaluation of D7270 for the primary tooth.  As with any service, we will consider on re-evaluation.</a:t>
            </a:r>
          </a:p>
          <a:p>
            <a:pPr marL="465887" lvl="1" defTabSz="931774">
              <a:defRPr/>
            </a:pPr>
            <a:endParaRPr lang="en-US" sz="2000" dirty="0"/>
          </a:p>
          <a:p>
            <a:pPr marL="465887" lvl="1" defTabSz="931774">
              <a:defRPr/>
            </a:pPr>
            <a:r>
              <a:rPr lang="en-US" sz="2000" u="sng" dirty="0"/>
              <a:t>Contract provisions</a:t>
            </a:r>
          </a:p>
          <a:p>
            <a:pPr marL="465887" lvl="1" defTabSz="931774">
              <a:defRPr/>
            </a:pPr>
            <a:r>
              <a:rPr lang="en-US" sz="2000" dirty="0"/>
              <a:t>Cigna DHMO. Provisions required patient to exit the practice once patient turned 7 years of age. Staff and CDBP Chair Dr. Reggiardo arranged a conference call with the National Dental Director for Cigna to discuss this contract provision. What we learned is that  the typical Cigna DPPO plan does not contain any age restrictions for pediatric care, and therefore patients covered under these plans may continue to receive treatment from their pediatric dentist for as long the patient, their parents/ guardians, and pediatric dentist feel that it is appropriate.  The standard Cigna Dental Care (DHMO) plan allows parents/guardians the option to have dependent children under the age of seven receive care from a network pediatric dentist with no referral required. Once the child reaches the age of seven (7), the parent/guardian is informed to select a network general dentist for their child’s dental care.  </a:t>
            </a:r>
            <a:r>
              <a:rPr lang="en-US" sz="2000" u="sng" dirty="0"/>
              <a:t>Exceptions for coverage at the network pediatric dentist for children age 7 or older are considered for clinical and/or medical reasons. </a:t>
            </a:r>
            <a:r>
              <a:rPr lang="en-US" sz="2000" dirty="0"/>
              <a:t>Virtually all dental carriers that offer DHMO plans have similar age limitations for pediatric dentistry care and many have policies that are more restrictive than Cigna’s. Generally speaking, most employers who offer a DHMO plan to their employees and dependents also offer a DPPO plan. In most cases, the cost of the DHMO plan is less than the cost of the DPPO plan.  Generally speaking, most DHMO network general dentists are compensated on a capitated per patient per month basis; and most DHMO network specialist dentist are compensated on a discounted fee for service type of arrangement. As a result of the concerns that the AAPD expressed about the DHMO age limitation, Cigna Dental is evaluating what would be involved with raising the age limit, </a:t>
            </a:r>
            <a:r>
              <a:rPr lang="en-US" sz="2000" u="sng" dirty="0"/>
              <a:t>perhaps to as high as age twelve (12</a:t>
            </a:r>
            <a:r>
              <a:rPr lang="en-US" sz="2000" dirty="0"/>
              <a:t>).  </a:t>
            </a:r>
          </a:p>
          <a:p>
            <a:endParaRPr lang="en-US" sz="2000" dirty="0"/>
          </a:p>
          <a:p>
            <a:pPr lvl="1"/>
            <a:endParaRPr lang="en-US" dirty="0"/>
          </a:p>
        </p:txBody>
      </p:sp>
      <p:sp>
        <p:nvSpPr>
          <p:cNvPr id="4" name="Slide Number Placeholder 3"/>
          <p:cNvSpPr>
            <a:spLocks noGrp="1"/>
          </p:cNvSpPr>
          <p:nvPr>
            <p:ph type="sldNum" sz="quarter" idx="10"/>
          </p:nvPr>
        </p:nvSpPr>
        <p:spPr/>
        <p:txBody>
          <a:bodyPr/>
          <a:lstStyle/>
          <a:p>
            <a:fld id="{20FC849A-0C74-4DC9-A3DF-AD95E671DBFD}" type="slidenum">
              <a:rPr lang="en-US" smtClean="0"/>
              <a:t>2</a:t>
            </a:fld>
            <a:endParaRPr lang="en-US"/>
          </a:p>
        </p:txBody>
      </p:sp>
    </p:spTree>
    <p:extLst>
      <p:ext uri="{BB962C8B-B14F-4D97-AF65-F5344CB8AC3E}">
        <p14:creationId xmlns:p14="http://schemas.microsoft.com/office/powerpoint/2010/main" val="1367911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FC849A-0C74-4DC9-A3DF-AD95E671DBFD}" type="slidenum">
              <a:rPr lang="en-US" smtClean="0"/>
              <a:t>3</a:t>
            </a:fld>
            <a:endParaRPr lang="en-US"/>
          </a:p>
        </p:txBody>
      </p:sp>
    </p:spTree>
    <p:extLst>
      <p:ext uri="{BB962C8B-B14F-4D97-AF65-F5344CB8AC3E}">
        <p14:creationId xmlns:p14="http://schemas.microsoft.com/office/powerpoint/2010/main" val="3878918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FC849A-0C74-4DC9-A3DF-AD95E671DBFD}" type="slidenum">
              <a:rPr lang="en-US" smtClean="0"/>
              <a:t>4</a:t>
            </a:fld>
            <a:endParaRPr lang="en-US"/>
          </a:p>
        </p:txBody>
      </p:sp>
    </p:spTree>
    <p:extLst>
      <p:ext uri="{BB962C8B-B14F-4D97-AF65-F5344CB8AC3E}">
        <p14:creationId xmlns:p14="http://schemas.microsoft.com/office/powerpoint/2010/main" val="3103221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FC849A-0C74-4DC9-A3DF-AD95E671DBFD}" type="slidenum">
              <a:rPr lang="en-US" smtClean="0"/>
              <a:t>5</a:t>
            </a:fld>
            <a:endParaRPr lang="en-US"/>
          </a:p>
        </p:txBody>
      </p:sp>
    </p:spTree>
    <p:extLst>
      <p:ext uri="{BB962C8B-B14F-4D97-AF65-F5344CB8AC3E}">
        <p14:creationId xmlns:p14="http://schemas.microsoft.com/office/powerpoint/2010/main" val="1228889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FC849A-0C74-4DC9-A3DF-AD95E671DBFD}" type="slidenum">
              <a:rPr lang="en-US" smtClean="0"/>
              <a:t>6</a:t>
            </a:fld>
            <a:endParaRPr lang="en-US"/>
          </a:p>
        </p:txBody>
      </p:sp>
    </p:spTree>
    <p:extLst>
      <p:ext uri="{BB962C8B-B14F-4D97-AF65-F5344CB8AC3E}">
        <p14:creationId xmlns:p14="http://schemas.microsoft.com/office/powerpoint/2010/main" val="3060445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FC849A-0C74-4DC9-A3DF-AD95E671DBFD}" type="slidenum">
              <a:rPr lang="en-US" smtClean="0"/>
              <a:t>7</a:t>
            </a:fld>
            <a:endParaRPr lang="en-US"/>
          </a:p>
        </p:txBody>
      </p:sp>
    </p:spTree>
    <p:extLst>
      <p:ext uri="{BB962C8B-B14F-4D97-AF65-F5344CB8AC3E}">
        <p14:creationId xmlns:p14="http://schemas.microsoft.com/office/powerpoint/2010/main" val="3696941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sz="1700" dirty="0"/>
              <a:t>The AAPD Committee on Dental Benefit Programs (CDBP) will submit 4 code proposals to the Code Maintenance Committee (CMC) on November 1, 2018 for review at the annual meeting in March 2019. </a:t>
            </a:r>
            <a:endParaRPr lang="en-US" sz="1000" dirty="0"/>
          </a:p>
          <a:p>
            <a:r>
              <a:rPr lang="en-US" sz="1700" dirty="0"/>
              <a:t>The proposals are to: </a:t>
            </a:r>
          </a:p>
          <a:p>
            <a:r>
              <a:rPr lang="en-US" sz="1600" dirty="0"/>
              <a:t>Delete 2 codes      D1120 prophylaxis – child</a:t>
            </a:r>
          </a:p>
          <a:p>
            <a:pPr marL="1607574" lvl="8"/>
            <a:r>
              <a:rPr lang="en-US" dirty="0" smtClean="0"/>
              <a:t>  D1110 prophylaxis - adult </a:t>
            </a:r>
          </a:p>
          <a:p>
            <a:r>
              <a:rPr lang="en-US" sz="1700" dirty="0"/>
              <a:t>Add 2 codes          D1XXX prophylaxis - patient 0-12 years of age</a:t>
            </a:r>
          </a:p>
          <a:p>
            <a:r>
              <a:rPr lang="en-US" sz="1700" dirty="0"/>
              <a:t>      	                  D1XXX prophylaxis - patient 13 years of age and older.</a:t>
            </a:r>
          </a:p>
          <a:p>
            <a:r>
              <a:rPr lang="en-US" sz="1000" dirty="0"/>
              <a:t>Rationale -descriptors for both “D1110 prophylaxis – adult” and “D1120 prophylaxis – child” include the words“…and transitional…” when describing dentition.  This duplication presents a selection problem for some practitioners who wish to correctly document and report the procedure delivered.</a:t>
            </a:r>
          </a:p>
          <a:p>
            <a:r>
              <a:rPr lang="en-US" sz="1000" dirty="0"/>
              <a:t>Selection of the appropriate code can be a problem when transitional dentition is present in a patient who is considered an adult due to either the dominance of permanent dentition or provisions of a dental benefit plan (e.g., child is ≤ age 14 years).</a:t>
            </a:r>
          </a:p>
          <a:p>
            <a:r>
              <a:rPr lang="en-US" sz="1000" dirty="0"/>
              <a:t>A patient who has the full complement of permanent dentition, while retaining some primary dentition, should not be viewed as having any transitional dentition.  Further, documentation and reporting should be based on the clinical state of dentition.  Claim adjudication would continue to be based on dental benefit plan provisions (e.g., patient age as captured in benefit plan enrollment data).</a:t>
            </a:r>
          </a:p>
          <a:p>
            <a:endParaRPr lang="en-US" dirty="0"/>
          </a:p>
        </p:txBody>
      </p:sp>
      <p:sp>
        <p:nvSpPr>
          <p:cNvPr id="4" name="Slide Number Placeholder 3"/>
          <p:cNvSpPr>
            <a:spLocks noGrp="1"/>
          </p:cNvSpPr>
          <p:nvPr>
            <p:ph type="sldNum" sz="quarter" idx="10"/>
          </p:nvPr>
        </p:nvSpPr>
        <p:spPr/>
        <p:txBody>
          <a:bodyPr/>
          <a:lstStyle/>
          <a:p>
            <a:fld id="{20FC849A-0C74-4DC9-A3DF-AD95E671DBFD}" type="slidenum">
              <a:rPr lang="en-US" smtClean="0"/>
              <a:t>8</a:t>
            </a:fld>
            <a:endParaRPr lang="en-US"/>
          </a:p>
        </p:txBody>
      </p:sp>
    </p:spTree>
    <p:extLst>
      <p:ext uri="{BB962C8B-B14F-4D97-AF65-F5344CB8AC3E}">
        <p14:creationId xmlns:p14="http://schemas.microsoft.com/office/powerpoint/2010/main" val="39779747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FC849A-0C74-4DC9-A3DF-AD95E671DBFD}" type="slidenum">
              <a:rPr lang="en-US" smtClean="0"/>
              <a:t>10</a:t>
            </a:fld>
            <a:endParaRPr lang="en-US"/>
          </a:p>
        </p:txBody>
      </p:sp>
    </p:spTree>
    <p:extLst>
      <p:ext uri="{BB962C8B-B14F-4D97-AF65-F5344CB8AC3E}">
        <p14:creationId xmlns:p14="http://schemas.microsoft.com/office/powerpoint/2010/main" val="30042189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A27F3F0-36D6-4B70-A22B-9B84D352E374}" type="datetimeFigureOut">
              <a:rPr lang="en-US" smtClean="0"/>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3841D3-FEE1-49D6-861C-C3F3D68B6529}" type="slidenum">
              <a:rPr lang="en-US" smtClean="0"/>
              <a:t>‹#›</a:t>
            </a:fld>
            <a:endParaRPr lang="en-US"/>
          </a:p>
        </p:txBody>
      </p:sp>
      <p:sp>
        <p:nvSpPr>
          <p:cNvPr id="8" name="Rectangle 7"/>
          <p:cNvSpPr/>
          <p:nvPr/>
        </p:nvSpPr>
        <p:spPr>
          <a:xfrm>
            <a:off x="-6843" y="587348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04217" y="5889260"/>
            <a:ext cx="3775165" cy="777240"/>
          </a:xfrm>
          <a:prstGeom prst="rect">
            <a:avLst/>
          </a:prstGeom>
        </p:spPr>
      </p:pic>
    </p:spTree>
    <p:extLst>
      <p:ext uri="{BB962C8B-B14F-4D97-AF65-F5344CB8AC3E}">
        <p14:creationId xmlns:p14="http://schemas.microsoft.com/office/powerpoint/2010/main" val="373687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27F3F0-36D6-4B70-A22B-9B84D352E374}" type="datetimeFigureOut">
              <a:rPr lang="en-US" smtClean="0"/>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3841D3-FEE1-49D6-861C-C3F3D68B6529}" type="slidenum">
              <a:rPr lang="en-US" smtClean="0"/>
              <a:t>‹#›</a:t>
            </a:fld>
            <a:endParaRPr lang="en-US"/>
          </a:p>
        </p:txBody>
      </p:sp>
      <p:sp>
        <p:nvSpPr>
          <p:cNvPr id="7" name="Rectangle 6"/>
          <p:cNvSpPr/>
          <p:nvPr/>
        </p:nvSpPr>
        <p:spPr>
          <a:xfrm>
            <a:off x="0" y="586232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11060" y="5878100"/>
            <a:ext cx="3775165" cy="777240"/>
          </a:xfrm>
          <a:prstGeom prst="rect">
            <a:avLst/>
          </a:prstGeom>
        </p:spPr>
      </p:pic>
    </p:spTree>
    <p:extLst>
      <p:ext uri="{BB962C8B-B14F-4D97-AF65-F5344CB8AC3E}">
        <p14:creationId xmlns:p14="http://schemas.microsoft.com/office/powerpoint/2010/main" val="536038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FA27F3F0-36D6-4B70-A22B-9B84D352E374}" type="datetimeFigureOut">
              <a:rPr lang="en-US" smtClean="0"/>
              <a:t>9/21/2018</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853841D3-FEE1-49D6-861C-C3F3D68B6529}" type="slidenum">
              <a:rPr lang="en-US" smtClean="0"/>
              <a:t>‹#›</a:t>
            </a:fld>
            <a:endParaRPr lang="en-US"/>
          </a:p>
        </p:txBody>
      </p:sp>
    </p:spTree>
    <p:extLst>
      <p:ext uri="{BB962C8B-B14F-4D97-AF65-F5344CB8AC3E}">
        <p14:creationId xmlns:p14="http://schemas.microsoft.com/office/powerpoint/2010/main" val="3692247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27F3F0-36D6-4B70-A22B-9B84D352E374}" type="datetimeFigureOut">
              <a:rPr lang="en-US" smtClean="0"/>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3841D3-FEE1-49D6-861C-C3F3D68B6529}" type="slidenum">
              <a:rPr lang="en-US" smtClean="0"/>
              <a:t>‹#›</a:t>
            </a:fld>
            <a:endParaRPr lang="en-US"/>
          </a:p>
        </p:txBody>
      </p:sp>
      <p:sp>
        <p:nvSpPr>
          <p:cNvPr id="7" name="Rectangle 6"/>
          <p:cNvSpPr/>
          <p:nvPr/>
        </p:nvSpPr>
        <p:spPr>
          <a:xfrm>
            <a:off x="0" y="5869267"/>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11060" y="5885047"/>
            <a:ext cx="3775165" cy="777240"/>
          </a:xfrm>
          <a:prstGeom prst="rect">
            <a:avLst/>
          </a:prstGeom>
        </p:spPr>
      </p:pic>
    </p:spTree>
    <p:extLst>
      <p:ext uri="{BB962C8B-B14F-4D97-AF65-F5344CB8AC3E}">
        <p14:creationId xmlns:p14="http://schemas.microsoft.com/office/powerpoint/2010/main" val="2597036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FA27F3F0-36D6-4B70-A22B-9B84D352E374}" type="datetimeFigureOut">
              <a:rPr lang="en-US" smtClean="0"/>
              <a:t>9/21/2018</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53841D3-FEE1-49D6-861C-C3F3D68B6529}" type="slidenum">
              <a:rPr lang="en-US" smtClean="0"/>
              <a:t>‹#›</a:t>
            </a:fld>
            <a:endParaRPr lang="en-US"/>
          </a:p>
        </p:txBody>
      </p:sp>
      <p:sp>
        <p:nvSpPr>
          <p:cNvPr id="8" name="Rectangle 7"/>
          <p:cNvSpPr/>
          <p:nvPr/>
        </p:nvSpPr>
        <p:spPr>
          <a:xfrm>
            <a:off x="-12700" y="5860780"/>
            <a:ext cx="12192000" cy="812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98360" y="5863860"/>
            <a:ext cx="3775165" cy="777240"/>
          </a:xfrm>
          <a:prstGeom prst="rect">
            <a:avLst/>
          </a:prstGeom>
          <a:solidFill>
            <a:schemeClr val="bg1"/>
          </a:solidFill>
          <a:ln>
            <a:solidFill>
              <a:schemeClr val="bg1"/>
            </a:solidFill>
          </a:ln>
        </p:spPr>
      </p:pic>
    </p:spTree>
    <p:extLst>
      <p:ext uri="{BB962C8B-B14F-4D97-AF65-F5344CB8AC3E}">
        <p14:creationId xmlns:p14="http://schemas.microsoft.com/office/powerpoint/2010/main" val="44784745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A27F3F0-36D6-4B70-A22B-9B84D352E374}" type="datetimeFigureOut">
              <a:rPr lang="en-US" smtClean="0"/>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3841D3-FEE1-49D6-861C-C3F3D68B6529}" type="slidenum">
              <a:rPr lang="en-US" smtClean="0"/>
              <a:t>‹#›</a:t>
            </a:fld>
            <a:endParaRPr lang="en-US"/>
          </a:p>
        </p:txBody>
      </p:sp>
      <p:sp>
        <p:nvSpPr>
          <p:cNvPr id="9" name="Rectangle 8"/>
          <p:cNvSpPr/>
          <p:nvPr/>
        </p:nvSpPr>
        <p:spPr>
          <a:xfrm>
            <a:off x="-12700" y="5869267"/>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98360" y="5885047"/>
            <a:ext cx="3775165" cy="777240"/>
          </a:xfrm>
          <a:prstGeom prst="rect">
            <a:avLst/>
          </a:prstGeom>
        </p:spPr>
      </p:pic>
    </p:spTree>
    <p:extLst>
      <p:ext uri="{BB962C8B-B14F-4D97-AF65-F5344CB8AC3E}">
        <p14:creationId xmlns:p14="http://schemas.microsoft.com/office/powerpoint/2010/main" val="1339016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A27F3F0-36D6-4B70-A22B-9B84D352E374}" type="datetimeFigureOut">
              <a:rPr lang="en-US" smtClean="0"/>
              <a:t>9/21/2018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3841D3-FEE1-49D6-861C-C3F3D68B6529}" type="slidenum">
              <a:rPr lang="en-US" smtClean="0"/>
              <a:t>‹#›</a:t>
            </a:fld>
            <a:endParaRPr lang="en-US"/>
          </a:p>
        </p:txBody>
      </p:sp>
      <p:sp>
        <p:nvSpPr>
          <p:cNvPr id="11" name="Rectangle 10"/>
          <p:cNvSpPr/>
          <p:nvPr/>
        </p:nvSpPr>
        <p:spPr>
          <a:xfrm>
            <a:off x="0" y="5861318"/>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96343" y="5879064"/>
            <a:ext cx="3775165" cy="777240"/>
          </a:xfrm>
          <a:prstGeom prst="rect">
            <a:avLst/>
          </a:prstGeom>
        </p:spPr>
      </p:pic>
    </p:spTree>
    <p:extLst>
      <p:ext uri="{BB962C8B-B14F-4D97-AF65-F5344CB8AC3E}">
        <p14:creationId xmlns:p14="http://schemas.microsoft.com/office/powerpoint/2010/main" val="1137341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A27F3F0-36D6-4B70-A22B-9B84D352E374}" type="datetimeFigureOut">
              <a:rPr lang="en-US" smtClean="0"/>
              <a:t>9/21/2018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3841D3-FEE1-49D6-861C-C3F3D68B6529}" type="slidenum">
              <a:rPr lang="en-US" smtClean="0"/>
              <a:t>‹#›</a:t>
            </a:fld>
            <a:endParaRPr lang="en-US"/>
          </a:p>
        </p:txBody>
      </p:sp>
      <p:sp>
        <p:nvSpPr>
          <p:cNvPr id="6" name="Rectangle 5"/>
          <p:cNvSpPr/>
          <p:nvPr/>
        </p:nvSpPr>
        <p:spPr>
          <a:xfrm>
            <a:off x="0" y="586078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11060" y="5876560"/>
            <a:ext cx="3775165" cy="777240"/>
          </a:xfrm>
          <a:prstGeom prst="rect">
            <a:avLst/>
          </a:prstGeom>
        </p:spPr>
      </p:pic>
    </p:spTree>
    <p:extLst>
      <p:ext uri="{BB962C8B-B14F-4D97-AF65-F5344CB8AC3E}">
        <p14:creationId xmlns:p14="http://schemas.microsoft.com/office/powerpoint/2010/main" val="885244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27F3F0-36D6-4B70-A22B-9B84D352E374}" type="datetimeFigureOut">
              <a:rPr lang="en-US" smtClean="0"/>
              <a:t>9/21/2018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3841D3-FEE1-49D6-861C-C3F3D68B6529}" type="slidenum">
              <a:rPr lang="en-US" smtClean="0"/>
              <a:t>‹#›</a:t>
            </a:fld>
            <a:endParaRPr lang="en-US"/>
          </a:p>
        </p:txBody>
      </p:sp>
      <p:sp>
        <p:nvSpPr>
          <p:cNvPr id="5" name="Rectangle 4"/>
          <p:cNvSpPr/>
          <p:nvPr/>
        </p:nvSpPr>
        <p:spPr>
          <a:xfrm>
            <a:off x="-12700" y="5860780"/>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98360" y="5876560"/>
            <a:ext cx="3775165" cy="777240"/>
          </a:xfrm>
          <a:prstGeom prst="rect">
            <a:avLst/>
          </a:prstGeom>
        </p:spPr>
      </p:pic>
    </p:spTree>
    <p:extLst>
      <p:ext uri="{BB962C8B-B14F-4D97-AF65-F5344CB8AC3E}">
        <p14:creationId xmlns:p14="http://schemas.microsoft.com/office/powerpoint/2010/main" val="1244569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27F3F0-36D6-4B70-A22B-9B84D352E374}" type="datetimeFigureOut">
              <a:rPr lang="en-US" smtClean="0"/>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3841D3-FEE1-49D6-861C-C3F3D68B6529}" type="slidenum">
              <a:rPr lang="en-US" smtClean="0"/>
              <a:t>‹#›</a:t>
            </a:fld>
            <a:endParaRPr lang="en-US"/>
          </a:p>
        </p:txBody>
      </p:sp>
      <p:sp>
        <p:nvSpPr>
          <p:cNvPr id="9" name="Rectangle 8"/>
          <p:cNvSpPr/>
          <p:nvPr/>
        </p:nvSpPr>
        <p:spPr>
          <a:xfrm>
            <a:off x="0" y="5877734"/>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11060" y="5893514"/>
            <a:ext cx="3775165" cy="777240"/>
          </a:xfrm>
          <a:prstGeom prst="rect">
            <a:avLst/>
          </a:prstGeom>
        </p:spPr>
      </p:pic>
    </p:spTree>
    <p:extLst>
      <p:ext uri="{BB962C8B-B14F-4D97-AF65-F5344CB8AC3E}">
        <p14:creationId xmlns:p14="http://schemas.microsoft.com/office/powerpoint/2010/main" val="3544408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18260" y="2111895"/>
            <a:ext cx="5463540" cy="3506451"/>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27F3F0-36D6-4B70-A22B-9B84D352E374}" type="datetimeFigureOut">
              <a:rPr lang="en-US" smtClean="0"/>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3841D3-FEE1-49D6-861C-C3F3D68B6529}" type="slidenum">
              <a:rPr lang="en-US" smtClean="0"/>
              <a:t>‹#›</a:t>
            </a:fld>
            <a:endParaRPr lang="en-US"/>
          </a:p>
        </p:txBody>
      </p:sp>
      <p:sp>
        <p:nvSpPr>
          <p:cNvPr id="9" name="Rectangle 8"/>
          <p:cNvSpPr/>
          <p:nvPr/>
        </p:nvSpPr>
        <p:spPr>
          <a:xfrm>
            <a:off x="0" y="5859061"/>
            <a:ext cx="12192000" cy="81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11060" y="5874841"/>
            <a:ext cx="3775165" cy="777240"/>
          </a:xfrm>
          <a:prstGeom prst="rect">
            <a:avLst/>
          </a:prstGeom>
        </p:spPr>
      </p:pic>
    </p:spTree>
    <p:extLst>
      <p:ext uri="{BB962C8B-B14F-4D97-AF65-F5344CB8AC3E}">
        <p14:creationId xmlns:p14="http://schemas.microsoft.com/office/powerpoint/2010/main" val="152246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FA27F3F0-36D6-4B70-A22B-9B84D352E374}" type="datetimeFigureOut">
              <a:rPr lang="en-US" smtClean="0"/>
              <a:t>9/21/2018</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853841D3-FEE1-49D6-861C-C3F3D68B6529}" type="slidenum">
              <a:rPr lang="en-US" smtClean="0"/>
              <a:t>‹#›</a:t>
            </a:fld>
            <a:endParaRPr lang="en-US"/>
          </a:p>
        </p:txBody>
      </p:sp>
    </p:spTree>
    <p:extLst>
      <p:ext uri="{BB962C8B-B14F-4D97-AF65-F5344CB8AC3E}">
        <p14:creationId xmlns:p14="http://schemas.microsoft.com/office/powerpoint/2010/main" val="194384676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essling@aapd.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messling@aapd.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DENTAL BENEFIT UPDATES</a:t>
            </a:r>
            <a:endParaRPr lang="en-US" dirty="0"/>
          </a:p>
        </p:txBody>
      </p:sp>
      <p:sp>
        <p:nvSpPr>
          <p:cNvPr id="3" name="Subtitle 2"/>
          <p:cNvSpPr>
            <a:spLocks noGrp="1"/>
          </p:cNvSpPr>
          <p:nvPr>
            <p:ph type="subTitle" idx="1"/>
          </p:nvPr>
        </p:nvSpPr>
        <p:spPr>
          <a:xfrm>
            <a:off x="1524000" y="3905711"/>
            <a:ext cx="9144000" cy="1959061"/>
          </a:xfrm>
        </p:spPr>
        <p:txBody>
          <a:bodyPr>
            <a:normAutofit/>
          </a:bodyPr>
          <a:lstStyle/>
          <a:p>
            <a:pPr lvl="0">
              <a:buClr>
                <a:srgbClr val="FFFFFF"/>
              </a:buClr>
            </a:pPr>
            <a:r>
              <a:rPr lang="en-US" i="1" dirty="0">
                <a:solidFill>
                  <a:srgbClr val="FFFFFF"/>
                </a:solidFill>
              </a:rPr>
              <a:t>Public Policy Advocates Workshop, September 29, 2018</a:t>
            </a:r>
          </a:p>
          <a:p>
            <a:r>
              <a:rPr lang="en-US" dirty="0" smtClean="0"/>
              <a:t>Mary Essling, RDH, MS</a:t>
            </a:r>
          </a:p>
          <a:p>
            <a:r>
              <a:rPr lang="en-US" dirty="0" smtClean="0"/>
              <a:t>Dental Benefits Director – American Academy of Pediatric Dentistry</a:t>
            </a:r>
          </a:p>
          <a:p>
            <a:r>
              <a:rPr lang="en-US" b="1" dirty="0" smtClean="0">
                <a:hlinkClick r:id="rId3"/>
              </a:rPr>
              <a:t>messling@aapd.org</a:t>
            </a:r>
            <a:endParaRPr lang="en-US" b="1" dirty="0" smtClean="0"/>
          </a:p>
          <a:p>
            <a:endParaRPr lang="en-US" dirty="0"/>
          </a:p>
        </p:txBody>
      </p:sp>
    </p:spTree>
    <p:extLst>
      <p:ext uri="{BB962C8B-B14F-4D97-AF65-F5344CB8AC3E}">
        <p14:creationId xmlns:p14="http://schemas.microsoft.com/office/powerpoint/2010/main" val="2913699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Thank you</a:t>
            </a:r>
            <a:endParaRPr lang="en-US" dirty="0"/>
          </a:p>
        </p:txBody>
      </p:sp>
      <p:sp>
        <p:nvSpPr>
          <p:cNvPr id="5" name="Subtitle 4"/>
          <p:cNvSpPr>
            <a:spLocks noGrp="1"/>
          </p:cNvSpPr>
          <p:nvPr>
            <p:ph type="subTitle" idx="1"/>
          </p:nvPr>
        </p:nvSpPr>
        <p:spPr/>
        <p:txBody>
          <a:bodyPr/>
          <a:lstStyle/>
          <a:p>
            <a:r>
              <a:rPr lang="en-US" dirty="0" smtClean="0"/>
              <a:t>Mary Essling</a:t>
            </a:r>
          </a:p>
          <a:p>
            <a:r>
              <a:rPr lang="en-US" dirty="0" smtClean="0"/>
              <a:t>Dental Benefits Director</a:t>
            </a:r>
          </a:p>
          <a:p>
            <a:r>
              <a:rPr lang="en-US" dirty="0" smtClean="0"/>
              <a:t>messling@aapd.org</a:t>
            </a:r>
            <a:endParaRPr lang="en-US" dirty="0"/>
          </a:p>
        </p:txBody>
      </p:sp>
    </p:spTree>
    <p:extLst>
      <p:ext uri="{BB962C8B-B14F-4D97-AF65-F5344CB8AC3E}">
        <p14:creationId xmlns:p14="http://schemas.microsoft.com/office/powerpoint/2010/main" val="34729991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WhAT</a:t>
            </a:r>
            <a:r>
              <a:rPr lang="en-US" dirty="0"/>
              <a:t> </a:t>
            </a:r>
            <a:r>
              <a:rPr lang="en-US" dirty="0" smtClean="0"/>
              <a:t>DOES AAPD DO TO HELP MEMBERS?</a:t>
            </a:r>
            <a:endParaRPr lang="en-US" dirty="0"/>
          </a:p>
        </p:txBody>
      </p:sp>
      <p:sp>
        <p:nvSpPr>
          <p:cNvPr id="3" name="Content Placeholder 2"/>
          <p:cNvSpPr>
            <a:spLocks noGrp="1"/>
          </p:cNvSpPr>
          <p:nvPr>
            <p:ph idx="1"/>
          </p:nvPr>
        </p:nvSpPr>
        <p:spPr/>
        <p:txBody>
          <a:bodyPr>
            <a:normAutofit/>
          </a:bodyPr>
          <a:lstStyle/>
          <a:p>
            <a:r>
              <a:rPr lang="en-US" sz="2800" dirty="0"/>
              <a:t>Resolve Claim </a:t>
            </a:r>
            <a:r>
              <a:rPr lang="en-US" sz="2800" dirty="0" smtClean="0"/>
              <a:t>Disputes</a:t>
            </a:r>
          </a:p>
          <a:p>
            <a:pPr lvl="1"/>
            <a:r>
              <a:rPr lang="en-US" sz="2800" dirty="0" smtClean="0"/>
              <a:t>Low reimbursements</a:t>
            </a:r>
          </a:p>
          <a:p>
            <a:pPr lvl="1"/>
            <a:r>
              <a:rPr lang="en-US" sz="2800" dirty="0" smtClean="0"/>
              <a:t>Denied services</a:t>
            </a:r>
          </a:p>
          <a:p>
            <a:pPr lvl="1"/>
            <a:r>
              <a:rPr lang="en-US" sz="2800" dirty="0" smtClean="0"/>
              <a:t>Contract provisions</a:t>
            </a:r>
          </a:p>
          <a:p>
            <a:pPr lvl="1"/>
            <a:endParaRPr lang="en-US" dirty="0" smtClean="0"/>
          </a:p>
          <a:p>
            <a:endParaRPr lang="en-US" dirty="0"/>
          </a:p>
          <a:p>
            <a:pPr lvl="1"/>
            <a:endParaRPr lang="en-US" dirty="0" smtClean="0"/>
          </a:p>
        </p:txBody>
      </p:sp>
    </p:spTree>
    <p:extLst>
      <p:ext uri="{BB962C8B-B14F-4D97-AF65-F5344CB8AC3E}">
        <p14:creationId xmlns:p14="http://schemas.microsoft.com/office/powerpoint/2010/main" val="30619403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AAPD DO TO HELP MEMBERS?</a:t>
            </a:r>
          </a:p>
        </p:txBody>
      </p:sp>
      <p:sp>
        <p:nvSpPr>
          <p:cNvPr id="3" name="Content Placeholder 2"/>
          <p:cNvSpPr>
            <a:spLocks noGrp="1"/>
          </p:cNvSpPr>
          <p:nvPr>
            <p:ph idx="1"/>
          </p:nvPr>
        </p:nvSpPr>
        <p:spPr/>
        <p:txBody>
          <a:bodyPr/>
          <a:lstStyle/>
          <a:p>
            <a:r>
              <a:rPr lang="en-US" dirty="0" smtClean="0"/>
              <a:t>Free Coding and Insurance Workshops for State Chapters</a:t>
            </a:r>
          </a:p>
          <a:p>
            <a:pPr lvl="1"/>
            <a:r>
              <a:rPr lang="en-US" dirty="0" smtClean="0"/>
              <a:t>2.5 hour course with 30 minutes of Q and A</a:t>
            </a:r>
          </a:p>
          <a:p>
            <a:pPr lvl="2"/>
            <a:r>
              <a:rPr lang="en-US" dirty="0" smtClean="0"/>
              <a:t>Coding issues</a:t>
            </a:r>
          </a:p>
          <a:p>
            <a:pPr lvl="2"/>
            <a:r>
              <a:rPr lang="en-US" dirty="0" smtClean="0"/>
              <a:t>Claims processing</a:t>
            </a:r>
          </a:p>
          <a:p>
            <a:pPr lvl="2"/>
            <a:r>
              <a:rPr lang="en-US" dirty="0" smtClean="0"/>
              <a:t>Tips on writing narratives</a:t>
            </a:r>
          </a:p>
          <a:p>
            <a:pPr lvl="1"/>
            <a:r>
              <a:rPr lang="en-US" dirty="0" smtClean="0"/>
              <a:t>State Chapter responsible for airfare and one night hotel expense</a:t>
            </a:r>
          </a:p>
          <a:p>
            <a:pPr lvl="1"/>
            <a:r>
              <a:rPr lang="en-US" dirty="0" smtClean="0"/>
              <a:t>Contact Mary Essling at 312-337-2169  or </a:t>
            </a:r>
            <a:r>
              <a:rPr lang="en-US" dirty="0" smtClean="0">
                <a:hlinkClick r:id="rId3"/>
              </a:rPr>
              <a:t>messling@aapd.org</a:t>
            </a:r>
            <a:endParaRPr lang="en-US" dirty="0" smtClean="0"/>
          </a:p>
          <a:p>
            <a:pPr lvl="1"/>
            <a:endParaRPr lang="en-US" dirty="0"/>
          </a:p>
        </p:txBody>
      </p:sp>
    </p:spTree>
    <p:extLst>
      <p:ext uri="{BB962C8B-B14F-4D97-AF65-F5344CB8AC3E}">
        <p14:creationId xmlns:p14="http://schemas.microsoft.com/office/powerpoint/2010/main" val="5110702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a:t>CDT 2019 –What’s New…?</a:t>
            </a:r>
          </a:p>
        </p:txBody>
      </p:sp>
      <p:sp>
        <p:nvSpPr>
          <p:cNvPr id="3" name="Content Placeholder 2"/>
          <p:cNvSpPr>
            <a:spLocks noGrp="1"/>
          </p:cNvSpPr>
          <p:nvPr>
            <p:ph idx="1"/>
          </p:nvPr>
        </p:nvSpPr>
        <p:spPr>
          <a:xfrm>
            <a:off x="1202919" y="1792936"/>
            <a:ext cx="9784080" cy="4206240"/>
          </a:xfrm>
        </p:spPr>
        <p:txBody>
          <a:bodyPr>
            <a:normAutofit lnSpcReduction="10000"/>
          </a:bodyPr>
          <a:lstStyle/>
          <a:p>
            <a:r>
              <a:rPr lang="en-US" b="1" dirty="0"/>
              <a:t>Additions</a:t>
            </a:r>
          </a:p>
          <a:p>
            <a:pPr lvl="1"/>
            <a:r>
              <a:rPr lang="en-US" dirty="0" smtClean="0"/>
              <a:t>D0412 </a:t>
            </a:r>
            <a:r>
              <a:rPr lang="en-US" dirty="0"/>
              <a:t>blood glucose level test – in-office using a glucose </a:t>
            </a:r>
            <a:r>
              <a:rPr lang="en-US" dirty="0" smtClean="0"/>
              <a:t>meter</a:t>
            </a:r>
          </a:p>
          <a:p>
            <a:pPr lvl="1"/>
            <a:r>
              <a:rPr lang="en-US" sz="2000" dirty="0" smtClean="0"/>
              <a:t>D1516 </a:t>
            </a:r>
            <a:r>
              <a:rPr lang="en-US" sz="2000" dirty="0"/>
              <a:t>space maintainer – fixed – bilateral, </a:t>
            </a:r>
            <a:r>
              <a:rPr lang="en-US" sz="2000" dirty="0" smtClean="0"/>
              <a:t>maxillary</a:t>
            </a:r>
          </a:p>
          <a:p>
            <a:pPr lvl="1"/>
            <a:r>
              <a:rPr lang="en-US" sz="2000" dirty="0" smtClean="0"/>
              <a:t>D1517 </a:t>
            </a:r>
            <a:r>
              <a:rPr lang="en-US" sz="2000" dirty="0"/>
              <a:t>space maintainer – fixed – bilateral, mandibular  </a:t>
            </a:r>
            <a:endParaRPr lang="en-US" dirty="0"/>
          </a:p>
          <a:p>
            <a:pPr lvl="1"/>
            <a:r>
              <a:rPr lang="en-US" dirty="0" smtClean="0">
                <a:solidFill>
                  <a:srgbClr val="FF0000"/>
                </a:solidFill>
              </a:rPr>
              <a:t>Deleted D1515  </a:t>
            </a:r>
            <a:r>
              <a:rPr lang="en-US" dirty="0">
                <a:solidFill>
                  <a:srgbClr val="FF0000"/>
                </a:solidFill>
              </a:rPr>
              <a:t>space maintainer – fixed </a:t>
            </a:r>
            <a:r>
              <a:rPr lang="en-US" dirty="0" smtClean="0">
                <a:solidFill>
                  <a:srgbClr val="FF0000"/>
                </a:solidFill>
              </a:rPr>
              <a:t>– bilateral</a:t>
            </a:r>
          </a:p>
          <a:p>
            <a:pPr lvl="1"/>
            <a:r>
              <a:rPr lang="en-US" sz="2000" dirty="0" smtClean="0"/>
              <a:t>D1526 </a:t>
            </a:r>
            <a:r>
              <a:rPr lang="en-US" sz="2000" dirty="0"/>
              <a:t>space maintainer – removable – bilateral, maxillary </a:t>
            </a:r>
            <a:endParaRPr lang="en-US" sz="2000" dirty="0" smtClean="0"/>
          </a:p>
          <a:p>
            <a:pPr lvl="1"/>
            <a:r>
              <a:rPr lang="en-US" sz="2000" dirty="0" smtClean="0"/>
              <a:t>D1527 </a:t>
            </a:r>
            <a:r>
              <a:rPr lang="en-US" sz="2000" dirty="0"/>
              <a:t>space maintainer – removable – </a:t>
            </a:r>
            <a:r>
              <a:rPr lang="en-US" sz="2000" dirty="0" smtClean="0"/>
              <a:t>bilateral</a:t>
            </a:r>
            <a:r>
              <a:rPr lang="en-US" sz="2000" dirty="0"/>
              <a:t>, </a:t>
            </a:r>
            <a:r>
              <a:rPr lang="en-US" sz="2000" dirty="0" smtClean="0"/>
              <a:t>mandibular</a:t>
            </a:r>
          </a:p>
          <a:p>
            <a:pPr lvl="1"/>
            <a:r>
              <a:rPr lang="en-US" dirty="0" smtClean="0">
                <a:solidFill>
                  <a:srgbClr val="FF0000"/>
                </a:solidFill>
              </a:rPr>
              <a:t>Deleted D1525 </a:t>
            </a:r>
            <a:r>
              <a:rPr lang="en-US" dirty="0" smtClean="0">
                <a:solidFill>
                  <a:srgbClr val="FF0000"/>
                </a:solidFill>
              </a:rPr>
              <a:t>space maintainer – removable - </a:t>
            </a:r>
            <a:r>
              <a:rPr lang="en-US" dirty="0" smtClean="0">
                <a:solidFill>
                  <a:srgbClr val="FF0000"/>
                </a:solidFill>
              </a:rPr>
              <a:t>bilateral</a:t>
            </a:r>
            <a:endParaRPr lang="en-US" dirty="0" smtClean="0">
              <a:solidFill>
                <a:srgbClr val="FF0000"/>
              </a:solidFill>
            </a:endParaRPr>
          </a:p>
          <a:p>
            <a:pPr lvl="1"/>
            <a:r>
              <a:rPr lang="en-US" dirty="0"/>
              <a:t>D9130 temporomandibular joint dysfunction – non-invasive physical therapies</a:t>
            </a:r>
          </a:p>
          <a:p>
            <a:pPr lvl="1"/>
            <a:r>
              <a:rPr lang="en-US" dirty="0"/>
              <a:t>D9613 infiltration of sustained release therapeutic drug – single or multiple </a:t>
            </a:r>
            <a:r>
              <a:rPr lang="en-US" dirty="0" smtClean="0"/>
              <a:t>sites</a:t>
            </a:r>
          </a:p>
          <a:p>
            <a:pPr lvl="1"/>
            <a:r>
              <a:rPr lang="en-US" dirty="0" smtClean="0"/>
              <a:t>D9961 </a:t>
            </a:r>
            <a:r>
              <a:rPr lang="en-US" dirty="0"/>
              <a:t>duplicate/copy patient’s records</a:t>
            </a:r>
          </a:p>
          <a:p>
            <a:pPr lvl="1"/>
            <a:r>
              <a:rPr lang="en-US" dirty="0"/>
              <a:t>D9990 certified translation or sign-language services – per </a:t>
            </a:r>
            <a:r>
              <a:rPr lang="en-US" dirty="0" smtClean="0"/>
              <a:t>visit</a:t>
            </a:r>
            <a:endParaRPr lang="en-US" dirty="0"/>
          </a:p>
          <a:p>
            <a:pPr lvl="1"/>
            <a:endParaRPr lang="en-US" dirty="0"/>
          </a:p>
          <a:p>
            <a:pPr lvl="2"/>
            <a:endParaRPr lang="en-US" dirty="0"/>
          </a:p>
        </p:txBody>
      </p:sp>
    </p:spTree>
    <p:extLst>
      <p:ext uri="{BB962C8B-B14F-4D97-AF65-F5344CB8AC3E}">
        <p14:creationId xmlns:p14="http://schemas.microsoft.com/office/powerpoint/2010/main" val="20638509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CDT 2019 –What’s New…?</a:t>
            </a:r>
          </a:p>
        </p:txBody>
      </p:sp>
      <p:sp>
        <p:nvSpPr>
          <p:cNvPr id="3" name="Content Placeholder 2"/>
          <p:cNvSpPr>
            <a:spLocks noGrp="1"/>
          </p:cNvSpPr>
          <p:nvPr>
            <p:ph idx="1"/>
          </p:nvPr>
        </p:nvSpPr>
        <p:spPr/>
        <p:txBody>
          <a:bodyPr/>
          <a:lstStyle/>
          <a:p>
            <a:r>
              <a:rPr lang="en-US" b="1" dirty="0" smtClean="0"/>
              <a:t>Revisions:</a:t>
            </a:r>
            <a:endParaRPr lang="en-US" b="1" dirty="0"/>
          </a:p>
          <a:p>
            <a:pPr lvl="1"/>
            <a:r>
              <a:rPr lang="en-US" dirty="0"/>
              <a:t>D7283 placement of device to facilitate eruption of impacted </a:t>
            </a:r>
            <a:r>
              <a:rPr lang="en-US" dirty="0" smtClean="0"/>
              <a:t>tooth</a:t>
            </a:r>
          </a:p>
          <a:p>
            <a:pPr lvl="2"/>
            <a:r>
              <a:rPr lang="en-US" dirty="0"/>
              <a:t>Placement of an </a:t>
            </a:r>
            <a:r>
              <a:rPr lang="en-US" dirty="0">
                <a:solidFill>
                  <a:srgbClr val="FFFF00"/>
                </a:solidFill>
              </a:rPr>
              <a:t>STRIKE orthodontic bracket, band or other device ADD </a:t>
            </a:r>
            <a:r>
              <a:rPr lang="en-US" dirty="0"/>
              <a:t>attachment on an </a:t>
            </a:r>
            <a:r>
              <a:rPr lang="en-US" dirty="0" err="1"/>
              <a:t>unerupted</a:t>
            </a:r>
            <a:r>
              <a:rPr lang="en-US" dirty="0"/>
              <a:t> tooth, after its exposure, to aid in its eruption. Report the surgical exposure separately using D7280.</a:t>
            </a:r>
          </a:p>
          <a:p>
            <a:pPr lvl="1"/>
            <a:endParaRPr lang="en-US" dirty="0"/>
          </a:p>
          <a:p>
            <a:pPr lvl="1"/>
            <a:r>
              <a:rPr lang="en-US" b="1" dirty="0" smtClean="0">
                <a:solidFill>
                  <a:srgbClr val="FFFF00"/>
                </a:solidFill>
              </a:rPr>
              <a:t>Intent </a:t>
            </a:r>
            <a:r>
              <a:rPr lang="en-US" b="1" dirty="0">
                <a:solidFill>
                  <a:srgbClr val="FFFF00"/>
                </a:solidFill>
              </a:rPr>
              <a:t>is so that carriers will not consider this procedure as part of </a:t>
            </a:r>
            <a:r>
              <a:rPr lang="en-US" b="1" dirty="0" err="1">
                <a:solidFill>
                  <a:srgbClr val="FFFF00"/>
                </a:solidFill>
              </a:rPr>
              <a:t>ortho</a:t>
            </a:r>
            <a:r>
              <a:rPr lang="en-US" b="1" dirty="0">
                <a:solidFill>
                  <a:srgbClr val="FFFF00"/>
                </a:solidFill>
              </a:rPr>
              <a:t> benefits.</a:t>
            </a:r>
          </a:p>
          <a:p>
            <a:pPr lvl="1"/>
            <a:endParaRPr lang="en-US" b="1" dirty="0">
              <a:solidFill>
                <a:srgbClr val="FFFF00"/>
              </a:solidFill>
            </a:endParaRPr>
          </a:p>
          <a:p>
            <a:pPr lvl="1"/>
            <a:endParaRPr lang="en-US" dirty="0" smtClean="0"/>
          </a:p>
          <a:p>
            <a:pPr lvl="1"/>
            <a:r>
              <a:rPr lang="en-US" dirty="0"/>
              <a:t>D9219 evaluation for </a:t>
            </a:r>
            <a:r>
              <a:rPr lang="en-US" u="sng" dirty="0"/>
              <a:t>moderate sedation</a:t>
            </a:r>
            <a:r>
              <a:rPr lang="en-US" dirty="0"/>
              <a:t>, deep sedation or general anesthesia</a:t>
            </a:r>
          </a:p>
          <a:p>
            <a:endParaRPr lang="en-US" dirty="0"/>
          </a:p>
        </p:txBody>
      </p:sp>
    </p:spTree>
    <p:extLst>
      <p:ext uri="{BB962C8B-B14F-4D97-AF65-F5344CB8AC3E}">
        <p14:creationId xmlns:p14="http://schemas.microsoft.com/office/powerpoint/2010/main" val="397961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CDT 2019 –What’s New…?</a:t>
            </a:r>
          </a:p>
        </p:txBody>
      </p:sp>
      <p:sp>
        <p:nvSpPr>
          <p:cNvPr id="3" name="Content Placeholder 2"/>
          <p:cNvSpPr>
            <a:spLocks noGrp="1"/>
          </p:cNvSpPr>
          <p:nvPr>
            <p:ph idx="1"/>
          </p:nvPr>
        </p:nvSpPr>
        <p:spPr/>
        <p:txBody>
          <a:bodyPr>
            <a:normAutofit/>
          </a:bodyPr>
          <a:lstStyle/>
          <a:p>
            <a:r>
              <a:rPr lang="en-US" b="1" dirty="0"/>
              <a:t>Additions with Related </a:t>
            </a:r>
            <a:r>
              <a:rPr lang="en-US" b="1" dirty="0" smtClean="0"/>
              <a:t>Deletion</a:t>
            </a:r>
            <a:endParaRPr lang="en-US" b="1" dirty="0"/>
          </a:p>
          <a:p>
            <a:pPr lvl="1"/>
            <a:r>
              <a:rPr lang="en-US" dirty="0"/>
              <a:t>D9944 occlusal guard – hard appliance, full arch</a:t>
            </a:r>
          </a:p>
          <a:p>
            <a:pPr lvl="1"/>
            <a:r>
              <a:rPr lang="en-US" dirty="0" smtClean="0"/>
              <a:t>D9945 </a:t>
            </a:r>
            <a:r>
              <a:rPr lang="en-US" dirty="0"/>
              <a:t>occlusal guard – soft appliance, full arch</a:t>
            </a:r>
          </a:p>
          <a:p>
            <a:pPr lvl="1"/>
            <a:r>
              <a:rPr lang="en-US" dirty="0" smtClean="0"/>
              <a:t>D9946 </a:t>
            </a:r>
            <a:r>
              <a:rPr lang="en-US" dirty="0"/>
              <a:t>occlusal guard – hard appliance, partial arch</a:t>
            </a:r>
          </a:p>
          <a:p>
            <a:pPr lvl="1"/>
            <a:r>
              <a:rPr lang="en-US" dirty="0"/>
              <a:t>DELETE  D9940 occlusal guard, by report</a:t>
            </a:r>
          </a:p>
        </p:txBody>
      </p:sp>
    </p:spTree>
    <p:extLst>
      <p:ext uri="{BB962C8B-B14F-4D97-AF65-F5344CB8AC3E}">
        <p14:creationId xmlns:p14="http://schemas.microsoft.com/office/powerpoint/2010/main" val="2332925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CDT 2019 –What’s New…?</a:t>
            </a:r>
          </a:p>
        </p:txBody>
      </p:sp>
      <p:sp>
        <p:nvSpPr>
          <p:cNvPr id="3" name="Content Placeholder 2"/>
          <p:cNvSpPr>
            <a:spLocks noGrp="1"/>
          </p:cNvSpPr>
          <p:nvPr>
            <p:ph idx="1"/>
          </p:nvPr>
        </p:nvSpPr>
        <p:spPr/>
        <p:txBody>
          <a:bodyPr/>
          <a:lstStyle/>
          <a:p>
            <a:r>
              <a:rPr lang="en-US" b="1" dirty="0" smtClean="0"/>
              <a:t>Learn More:</a:t>
            </a:r>
          </a:p>
          <a:p>
            <a:pPr marL="0" indent="0" algn="ctr">
              <a:buNone/>
            </a:pPr>
            <a:r>
              <a:rPr lang="en-US" sz="3200" dirty="0" smtClean="0"/>
              <a:t>http</a:t>
            </a:r>
            <a:r>
              <a:rPr lang="en-US" sz="3200" dirty="0"/>
              <a:t>://www.aapd.org/resources/dental_coding</a:t>
            </a:r>
          </a:p>
        </p:txBody>
      </p:sp>
    </p:spTree>
    <p:extLst>
      <p:ext uri="{BB962C8B-B14F-4D97-AF65-F5344CB8AC3E}">
        <p14:creationId xmlns:p14="http://schemas.microsoft.com/office/powerpoint/2010/main" val="3269379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AAPD 2020 code submissions</a:t>
            </a:r>
          </a:p>
        </p:txBody>
      </p:sp>
      <p:sp>
        <p:nvSpPr>
          <p:cNvPr id="3" name="Content Placeholder 2"/>
          <p:cNvSpPr>
            <a:spLocks noGrp="1"/>
          </p:cNvSpPr>
          <p:nvPr>
            <p:ph idx="1"/>
          </p:nvPr>
        </p:nvSpPr>
        <p:spPr/>
        <p:txBody>
          <a:bodyPr>
            <a:normAutofit/>
          </a:bodyPr>
          <a:lstStyle/>
          <a:p>
            <a:r>
              <a:rPr lang="en-US" sz="2400" dirty="0"/>
              <a:t>Delete 2 codes      </a:t>
            </a:r>
            <a:r>
              <a:rPr lang="en-US" sz="2400" dirty="0" smtClean="0"/>
              <a:t>	D1120 </a:t>
            </a:r>
            <a:r>
              <a:rPr lang="en-US" sz="2400" dirty="0"/>
              <a:t>prophylaxis – </a:t>
            </a:r>
            <a:r>
              <a:rPr lang="en-US" sz="2400" dirty="0" smtClean="0"/>
              <a:t>child    </a:t>
            </a:r>
            <a:r>
              <a:rPr lang="en-US" sz="2400" dirty="0"/>
              <a:t>D1110 prophylaxis - adult </a:t>
            </a:r>
          </a:p>
          <a:p>
            <a:r>
              <a:rPr lang="en-US" sz="2400" dirty="0"/>
              <a:t>Add 2 codes          </a:t>
            </a:r>
            <a:r>
              <a:rPr lang="en-US" sz="2400" dirty="0" smtClean="0"/>
              <a:t>	D1XXX </a:t>
            </a:r>
            <a:r>
              <a:rPr lang="en-US" sz="2400" dirty="0"/>
              <a:t>prophylaxis - patient 0-12 years of age</a:t>
            </a:r>
          </a:p>
          <a:p>
            <a:r>
              <a:rPr lang="en-US" sz="2400" dirty="0"/>
              <a:t>      	                  </a:t>
            </a:r>
            <a:r>
              <a:rPr lang="en-US" sz="2400" dirty="0" smtClean="0"/>
              <a:t>	D1XXX </a:t>
            </a:r>
            <a:r>
              <a:rPr lang="en-US" sz="2400" dirty="0"/>
              <a:t>prophylaxis - patient 13 years of age and older.</a:t>
            </a:r>
          </a:p>
          <a:p>
            <a:r>
              <a:rPr lang="en-US" sz="2400" dirty="0" smtClean="0"/>
              <a:t>Send us </a:t>
            </a:r>
            <a:r>
              <a:rPr lang="en-US" sz="2400" dirty="0" smtClean="0"/>
              <a:t>your recommendations for codes you would like to have. </a:t>
            </a:r>
          </a:p>
          <a:p>
            <a:r>
              <a:rPr lang="en-US" sz="2400" dirty="0" smtClean="0"/>
              <a:t>AAPD (CDBP</a:t>
            </a:r>
            <a:r>
              <a:rPr lang="en-US" sz="2400" dirty="0" smtClean="0"/>
              <a:t>) will review your suggestion and offer advice to make changes based on historical decisions of the Code Maintenance Committee  (CMC) and its abiding rules and regulations for approval. We may submit it on behalf of </a:t>
            </a:r>
            <a:r>
              <a:rPr lang="en-US" sz="2400" dirty="0" smtClean="0"/>
              <a:t>AAPD. CMC </a:t>
            </a:r>
            <a:r>
              <a:rPr lang="en-US" sz="2400" dirty="0" smtClean="0"/>
              <a:t>considers requests from recognized specialty associations with more </a:t>
            </a:r>
            <a:r>
              <a:rPr lang="en-US" sz="2400" dirty="0" smtClean="0"/>
              <a:t>weight.</a:t>
            </a:r>
            <a:endParaRPr lang="en-US" sz="2400" dirty="0"/>
          </a:p>
        </p:txBody>
      </p:sp>
    </p:spTree>
    <p:extLst>
      <p:ext uri="{BB962C8B-B14F-4D97-AF65-F5344CB8AC3E}">
        <p14:creationId xmlns:p14="http://schemas.microsoft.com/office/powerpoint/2010/main" val="16257962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PPAs</a:t>
            </a:r>
            <a:endParaRPr lang="en-US" dirty="0"/>
          </a:p>
        </p:txBody>
      </p:sp>
      <p:sp>
        <p:nvSpPr>
          <p:cNvPr id="3" name="Content Placeholder 2"/>
          <p:cNvSpPr>
            <a:spLocks noGrp="1"/>
          </p:cNvSpPr>
          <p:nvPr>
            <p:ph idx="1"/>
          </p:nvPr>
        </p:nvSpPr>
        <p:spPr/>
        <p:txBody>
          <a:bodyPr/>
          <a:lstStyle/>
          <a:p>
            <a:r>
              <a:rPr lang="en-US" sz="2800" dirty="0" smtClean="0"/>
              <a:t>We appreciate your assistance on keeping us informed on issues related to your particular state. It is helpful to know if the problem is unique to a particular dental office or a system-wide concern that impacts many pediatric dentists in your state.</a:t>
            </a:r>
          </a:p>
          <a:p>
            <a:r>
              <a:rPr lang="en-US" sz="2800" dirty="0" smtClean="0"/>
              <a:t>Please contact Scott Litch or Mary Essling</a:t>
            </a:r>
            <a:endParaRPr lang="en-US" sz="2800" dirty="0"/>
          </a:p>
        </p:txBody>
      </p:sp>
    </p:spTree>
    <p:extLst>
      <p:ext uri="{BB962C8B-B14F-4D97-AF65-F5344CB8AC3E}">
        <p14:creationId xmlns:p14="http://schemas.microsoft.com/office/powerpoint/2010/main" val="15885709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APD_Theme_2">
  <a:themeElements>
    <a:clrScheme name="Custom 4">
      <a:dk1>
        <a:srgbClr val="2C2C2C"/>
      </a:dk1>
      <a:lt1>
        <a:srgbClr val="FFFFFF"/>
      </a:lt1>
      <a:dk2>
        <a:srgbClr val="0787C1"/>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675F369-01C4-4D14-A461-E3D12BA3D0F8}" vid="{BBD1B61C-52A5-4182-87BE-D0BE2481B60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1097</TotalTime>
  <Words>516</Words>
  <Application>Microsoft Office PowerPoint</Application>
  <PresentationFormat>Widescreen</PresentationFormat>
  <Paragraphs>94</Paragraphs>
  <Slides>10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Corbel</vt:lpstr>
      <vt:lpstr>Wingdings</vt:lpstr>
      <vt:lpstr>AAPD_Theme_2</vt:lpstr>
      <vt:lpstr>DENTAL BENEFIT UPDATES</vt:lpstr>
      <vt:lpstr>WhAT DOES AAPD DO TO HELP MEMBERS?</vt:lpstr>
      <vt:lpstr>WHAT DOES AAPD DO TO HELP MEMBERS?</vt:lpstr>
      <vt:lpstr> CDT 2019 –What’s New…?</vt:lpstr>
      <vt:lpstr> CDT 2019 –What’s New…?</vt:lpstr>
      <vt:lpstr>CDT 2019 –What’s New…?</vt:lpstr>
      <vt:lpstr>CDT 2019 –What’s New…?</vt:lpstr>
      <vt:lpstr>AAPD 2020 code submissions</vt:lpstr>
      <vt:lpstr>Thank YOU PPAs</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Margaret Bjerklie</dc:creator>
  <cp:lastModifiedBy>Mary Essling</cp:lastModifiedBy>
  <cp:revision>42</cp:revision>
  <cp:lastPrinted>2018-09-17T19:41:50Z</cp:lastPrinted>
  <dcterms:created xsi:type="dcterms:W3CDTF">2018-08-23T16:20:19Z</dcterms:created>
  <dcterms:modified xsi:type="dcterms:W3CDTF">2018-09-21T18:18:07Z</dcterms:modified>
</cp:coreProperties>
</file>