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j-lt"/>
        <a:ea typeface="+mj-ea"/>
        <a:cs typeface="+mj-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j-lt"/>
        <a:ea typeface="+mj-ea"/>
        <a:cs typeface="+mj-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j-lt"/>
        <a:ea typeface="+mj-ea"/>
        <a:cs typeface="+mj-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j-lt"/>
        <a:ea typeface="+mj-ea"/>
        <a:cs typeface="+mj-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j-lt"/>
        <a:ea typeface="+mj-ea"/>
        <a:cs typeface="+mj-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j-lt"/>
        <a:ea typeface="+mj-ea"/>
        <a:cs typeface="+mj-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j-lt"/>
        <a:ea typeface="+mj-ea"/>
        <a:cs typeface="+mj-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j-lt"/>
        <a:ea typeface="+mj-ea"/>
        <a:cs typeface="+mj-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j-lt"/>
        <a:ea typeface="+mj-ea"/>
        <a:cs typeface="+mj-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35353"/>
        </a:fontRef>
        <a:srgbClr val="53535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E2E4"/>
          </a:solidFill>
        </a:fill>
      </a:tcStyle>
    </a:wholeTbl>
    <a:band2H>
      <a:tcTxStyle/>
      <a:tcStyle>
        <a:tcBdr/>
        <a:fill>
          <a:solidFill>
            <a:srgbClr val="EBF1F2"/>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35353"/>
        </a:fontRef>
        <a:srgbClr val="53535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DDCB"/>
          </a:solidFill>
        </a:fill>
      </a:tcStyle>
    </a:wholeTbl>
    <a:band2H>
      <a:tcTxStyle/>
      <a:tcStyle>
        <a:tcBdr/>
        <a:fill>
          <a:solidFill>
            <a:srgbClr val="F8EF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35353"/>
        </a:fontRef>
        <a:srgbClr val="53535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3D7"/>
          </a:solidFill>
        </a:fill>
      </a:tcStyle>
    </a:wholeTbl>
    <a:band2H>
      <a:tcTxStyle/>
      <a:tcStyle>
        <a:tcBdr/>
        <a:fill>
          <a:solidFill>
            <a:srgbClr val="E9EA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35353"/>
        </a:fontRef>
        <a:srgbClr val="53535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35353"/>
        </a:fontRef>
        <a:srgbClr val="535353"/>
      </a:tcTxStyle>
      <a:tcStyle>
        <a:tcBdr>
          <a:left>
            <a:ln w="12700" cap="flat">
              <a:noFill/>
              <a:miter lim="400000"/>
            </a:ln>
          </a:left>
          <a:right>
            <a:ln w="12700" cap="flat">
              <a:noFill/>
              <a:miter lim="400000"/>
            </a:ln>
          </a:right>
          <a:top>
            <a:ln w="50800" cap="flat">
              <a:solidFill>
                <a:srgbClr val="535353"/>
              </a:solidFill>
              <a:prstDash val="solid"/>
              <a:round/>
            </a:ln>
          </a:top>
          <a:bottom>
            <a:ln w="25400" cap="flat">
              <a:solidFill>
                <a:srgbClr val="535353"/>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35353"/>
              </a:solidFill>
              <a:prstDash val="solid"/>
              <a:round/>
            </a:ln>
          </a:top>
          <a:bottom>
            <a:ln w="25400" cap="flat">
              <a:solidFill>
                <a:srgbClr val="53535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35353"/>
        </a:fontRef>
        <a:srgbClr val="53535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3535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3535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35353"/>
          </a:solidFill>
        </a:fill>
      </a:tcStyle>
    </a:firstRow>
  </a:tblStyle>
  <a:tblStyle styleId="{2708684C-4D16-4618-839F-0558EEFCDFE6}" styleName="">
    <a:tblBg/>
    <a:wholeTbl>
      <a:tcTxStyle b="off" i="off">
        <a:fontRef idx="major">
          <a:srgbClr val="535353"/>
        </a:fontRef>
        <a:srgbClr val="535353"/>
      </a:tcTxStyle>
      <a:tcStyle>
        <a:tcBdr>
          <a:left>
            <a:ln w="12700" cap="flat">
              <a:solidFill>
                <a:srgbClr val="535353"/>
              </a:solidFill>
              <a:prstDash val="solid"/>
              <a:round/>
            </a:ln>
          </a:left>
          <a:right>
            <a:ln w="12700" cap="flat">
              <a:solidFill>
                <a:srgbClr val="535353"/>
              </a:solidFill>
              <a:prstDash val="solid"/>
              <a:round/>
            </a:ln>
          </a:right>
          <a:top>
            <a:ln w="12700" cap="flat">
              <a:solidFill>
                <a:srgbClr val="535353"/>
              </a:solidFill>
              <a:prstDash val="solid"/>
              <a:round/>
            </a:ln>
          </a:top>
          <a:bottom>
            <a:ln w="12700" cap="flat">
              <a:solidFill>
                <a:srgbClr val="535353"/>
              </a:solidFill>
              <a:prstDash val="solid"/>
              <a:round/>
            </a:ln>
          </a:bottom>
          <a:insideH>
            <a:ln w="12700" cap="flat">
              <a:solidFill>
                <a:srgbClr val="535353"/>
              </a:solidFill>
              <a:prstDash val="solid"/>
              <a:round/>
            </a:ln>
          </a:insideH>
          <a:insideV>
            <a:ln w="12700" cap="flat">
              <a:solidFill>
                <a:srgbClr val="535353"/>
              </a:solidFill>
              <a:prstDash val="solid"/>
              <a:round/>
            </a:ln>
          </a:insideV>
        </a:tcBdr>
        <a:fill>
          <a:solidFill>
            <a:srgbClr val="535353">
              <a:alpha val="20000"/>
            </a:srgbClr>
          </a:solidFill>
        </a:fill>
      </a:tcStyle>
    </a:wholeTbl>
    <a:band2H>
      <a:tcTxStyle/>
      <a:tcStyle>
        <a:tcBdr/>
        <a:fill>
          <a:solidFill>
            <a:srgbClr val="FFFFFF"/>
          </a:solidFill>
        </a:fill>
      </a:tcStyle>
    </a:band2H>
    <a:firstCol>
      <a:tcTxStyle b="on" i="off">
        <a:fontRef idx="major">
          <a:srgbClr val="535353"/>
        </a:fontRef>
        <a:srgbClr val="535353"/>
      </a:tcTxStyle>
      <a:tcStyle>
        <a:tcBdr>
          <a:left>
            <a:ln w="12700" cap="flat">
              <a:solidFill>
                <a:srgbClr val="535353"/>
              </a:solidFill>
              <a:prstDash val="solid"/>
              <a:round/>
            </a:ln>
          </a:left>
          <a:right>
            <a:ln w="12700" cap="flat">
              <a:solidFill>
                <a:srgbClr val="535353"/>
              </a:solidFill>
              <a:prstDash val="solid"/>
              <a:round/>
            </a:ln>
          </a:right>
          <a:top>
            <a:ln w="12700" cap="flat">
              <a:solidFill>
                <a:srgbClr val="535353"/>
              </a:solidFill>
              <a:prstDash val="solid"/>
              <a:round/>
            </a:ln>
          </a:top>
          <a:bottom>
            <a:ln w="12700" cap="flat">
              <a:solidFill>
                <a:srgbClr val="535353"/>
              </a:solidFill>
              <a:prstDash val="solid"/>
              <a:round/>
            </a:ln>
          </a:bottom>
          <a:insideH>
            <a:ln w="12700" cap="flat">
              <a:solidFill>
                <a:srgbClr val="535353"/>
              </a:solidFill>
              <a:prstDash val="solid"/>
              <a:round/>
            </a:ln>
          </a:insideH>
          <a:insideV>
            <a:ln w="12700" cap="flat">
              <a:solidFill>
                <a:srgbClr val="535353"/>
              </a:solidFill>
              <a:prstDash val="solid"/>
              <a:round/>
            </a:ln>
          </a:insideV>
        </a:tcBdr>
        <a:fill>
          <a:solidFill>
            <a:srgbClr val="535353">
              <a:alpha val="20000"/>
            </a:srgbClr>
          </a:solidFill>
        </a:fill>
      </a:tcStyle>
    </a:firstCol>
    <a:lastRow>
      <a:tcTxStyle b="on" i="off">
        <a:fontRef idx="major">
          <a:srgbClr val="535353"/>
        </a:fontRef>
        <a:srgbClr val="535353"/>
      </a:tcTxStyle>
      <a:tcStyle>
        <a:tcBdr>
          <a:left>
            <a:ln w="12700" cap="flat">
              <a:solidFill>
                <a:srgbClr val="535353"/>
              </a:solidFill>
              <a:prstDash val="solid"/>
              <a:round/>
            </a:ln>
          </a:left>
          <a:right>
            <a:ln w="12700" cap="flat">
              <a:solidFill>
                <a:srgbClr val="535353"/>
              </a:solidFill>
              <a:prstDash val="solid"/>
              <a:round/>
            </a:ln>
          </a:right>
          <a:top>
            <a:ln w="50800" cap="flat">
              <a:solidFill>
                <a:srgbClr val="535353"/>
              </a:solidFill>
              <a:prstDash val="solid"/>
              <a:round/>
            </a:ln>
          </a:top>
          <a:bottom>
            <a:ln w="12700" cap="flat">
              <a:solidFill>
                <a:srgbClr val="535353"/>
              </a:solidFill>
              <a:prstDash val="solid"/>
              <a:round/>
            </a:ln>
          </a:bottom>
          <a:insideH>
            <a:ln w="12700" cap="flat">
              <a:solidFill>
                <a:srgbClr val="535353"/>
              </a:solidFill>
              <a:prstDash val="solid"/>
              <a:round/>
            </a:ln>
          </a:insideH>
          <a:insideV>
            <a:ln w="12700" cap="flat">
              <a:solidFill>
                <a:srgbClr val="535353"/>
              </a:solidFill>
              <a:prstDash val="solid"/>
              <a:round/>
            </a:ln>
          </a:insideV>
        </a:tcBdr>
        <a:fill>
          <a:noFill/>
        </a:fill>
      </a:tcStyle>
    </a:lastRow>
    <a:firstRow>
      <a:tcTxStyle b="on" i="off">
        <a:fontRef idx="major">
          <a:srgbClr val="535353"/>
        </a:fontRef>
        <a:srgbClr val="535353"/>
      </a:tcTxStyle>
      <a:tcStyle>
        <a:tcBdr>
          <a:left>
            <a:ln w="12700" cap="flat">
              <a:solidFill>
                <a:srgbClr val="535353"/>
              </a:solidFill>
              <a:prstDash val="solid"/>
              <a:round/>
            </a:ln>
          </a:left>
          <a:right>
            <a:ln w="12700" cap="flat">
              <a:solidFill>
                <a:srgbClr val="535353"/>
              </a:solidFill>
              <a:prstDash val="solid"/>
              <a:round/>
            </a:ln>
          </a:right>
          <a:top>
            <a:ln w="12700" cap="flat">
              <a:solidFill>
                <a:srgbClr val="535353"/>
              </a:solidFill>
              <a:prstDash val="solid"/>
              <a:round/>
            </a:ln>
          </a:top>
          <a:bottom>
            <a:ln w="25400" cap="flat">
              <a:solidFill>
                <a:srgbClr val="535353"/>
              </a:solidFill>
              <a:prstDash val="solid"/>
              <a:round/>
            </a:ln>
          </a:bottom>
          <a:insideH>
            <a:ln w="12700" cap="flat">
              <a:solidFill>
                <a:srgbClr val="535353"/>
              </a:solidFill>
              <a:prstDash val="solid"/>
              <a:round/>
            </a:ln>
          </a:insideH>
          <a:insideV>
            <a:ln w="12700" cap="flat">
              <a:solidFill>
                <a:srgbClr val="53535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2" d="100"/>
          <a:sy n="22" d="100"/>
        </p:scale>
        <p:origin x="1641"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6125303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355600" y="2044700"/>
            <a:ext cx="12293600" cy="3238500"/>
          </a:xfrm>
          <a:prstGeom prst="rect">
            <a:avLst/>
          </a:prstGeom>
        </p:spPr>
        <p:txBody>
          <a:bodyPr anchor="b"/>
          <a:lstStyle/>
          <a:p>
            <a:r>
              <a:t>Title Text</a:t>
            </a:r>
          </a:p>
        </p:txBody>
      </p:sp>
      <p:sp>
        <p:nvSpPr>
          <p:cNvPr id="12" name="Shape 12"/>
          <p:cNvSpPr>
            <a:spLocks noGrp="1"/>
          </p:cNvSpPr>
          <p:nvPr>
            <p:ph type="body" sz="quarter" idx="1"/>
          </p:nvPr>
        </p:nvSpPr>
        <p:spPr>
          <a:xfrm>
            <a:off x="355600" y="5270500"/>
            <a:ext cx="12293600" cy="1295400"/>
          </a:xfrm>
          <a:prstGeom prst="rect">
            <a:avLst/>
          </a:prstGeom>
          <a:ln w="12700">
            <a:noFill/>
          </a:ln>
        </p:spPr>
        <p:txBody>
          <a:bodyPr anchor="t"/>
          <a:lstStyle>
            <a:lvl1pPr>
              <a:defRPr sz="3800"/>
            </a:lvl1pPr>
            <a:lvl2pPr>
              <a:defRPr sz="3800"/>
            </a:lvl2pPr>
            <a:lvl3pPr>
              <a:defRPr sz="3800"/>
            </a:lvl3pPr>
            <a:lvl4pPr>
              <a:defRPr sz="3800"/>
            </a:lvl4pPr>
            <a:lvl5pPr>
              <a:defRPr sz="38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3" name="Shape 93"/>
          <p:cNvSpPr>
            <a:spLocks noGrp="1"/>
          </p:cNvSpPr>
          <p:nvPr>
            <p:ph type="body" sz="quarter" idx="1"/>
          </p:nvPr>
        </p:nvSpPr>
        <p:spPr>
          <a:xfrm>
            <a:off x="1270000" y="5689600"/>
            <a:ext cx="10464800" cy="508000"/>
          </a:xfrm>
          <a:prstGeom prst="rect">
            <a:avLst/>
          </a:prstGeom>
          <a:ln w="12700">
            <a:noFill/>
          </a:ln>
        </p:spPr>
        <p:txBody>
          <a:bodyPr anchor="t"/>
          <a:lstStyle>
            <a:lvl1pPr>
              <a:defRPr sz="2800">
                <a:solidFill>
                  <a:srgbClr val="535353"/>
                </a:solidFill>
              </a:defRPr>
            </a:lvl1pPr>
            <a:lvl2pPr>
              <a:defRPr sz="2800">
                <a:solidFill>
                  <a:srgbClr val="535353"/>
                </a:solidFill>
              </a:defRPr>
            </a:lvl2pPr>
            <a:lvl3pPr>
              <a:defRPr sz="2800">
                <a:solidFill>
                  <a:srgbClr val="535353"/>
                </a:solidFill>
              </a:defRPr>
            </a:lvl3pPr>
            <a:lvl4pPr>
              <a:defRPr sz="2800">
                <a:solidFill>
                  <a:srgbClr val="535353"/>
                </a:solidFill>
              </a:defRPr>
            </a:lvl4pPr>
            <a:lvl5pPr>
              <a:defRPr sz="2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body" sz="quarter" idx="13"/>
          </p:nvPr>
        </p:nvSpPr>
        <p:spPr>
          <a:xfrm>
            <a:off x="1270000" y="4152900"/>
            <a:ext cx="10464800" cy="647700"/>
          </a:xfrm>
          <a:prstGeom prst="rect">
            <a:avLst/>
          </a:prstGeom>
          <a:ln w="12700">
            <a:noFill/>
          </a:ln>
        </p:spPr>
        <p:txBody>
          <a:bodyPr/>
          <a:lstStyle/>
          <a:p>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a:ln w="12700">
            <a:noFill/>
          </a:ln>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Shape 20"/>
          <p:cNvSpPr>
            <a:spLocks noGrp="1"/>
          </p:cNvSpPr>
          <p:nvPr>
            <p:ph type="pic" idx="13"/>
          </p:nvPr>
        </p:nvSpPr>
        <p:spPr>
          <a:xfrm>
            <a:off x="1346200" y="520700"/>
            <a:ext cx="10388600" cy="5860237"/>
          </a:xfrm>
          <a:prstGeom prst="rect">
            <a:avLst/>
          </a:prstGeom>
          <a:ln w="12700">
            <a:noFill/>
          </a:ln>
        </p:spPr>
        <p:txBody>
          <a:bodyPr lIns="91439" tIns="45719" rIns="91439" bIns="45719" anchor="t">
            <a:noAutofit/>
          </a:bodyPr>
          <a:lstStyle/>
          <a:p>
            <a:endParaRPr/>
          </a:p>
        </p:txBody>
      </p:sp>
      <p:sp>
        <p:nvSpPr>
          <p:cNvPr id="21" name="Shape 21"/>
          <p:cNvSpPr>
            <a:spLocks noGrp="1"/>
          </p:cNvSpPr>
          <p:nvPr>
            <p:ph type="title"/>
          </p:nvPr>
        </p:nvSpPr>
        <p:spPr>
          <a:xfrm>
            <a:off x="1270000" y="6908800"/>
            <a:ext cx="10464800" cy="1282700"/>
          </a:xfrm>
          <a:prstGeom prst="rect">
            <a:avLst/>
          </a:prstGeom>
        </p:spPr>
        <p:txBody>
          <a:bodyPr/>
          <a:lstStyle>
            <a:lvl1pPr>
              <a:defRPr>
                <a:solidFill>
                  <a:srgbClr val="535353"/>
                </a:solidFill>
              </a:defRPr>
            </a:lvl1pPr>
          </a:lstStyle>
          <a:p>
            <a:r>
              <a:t>Title Text</a:t>
            </a:r>
          </a:p>
        </p:txBody>
      </p:sp>
      <p:sp>
        <p:nvSpPr>
          <p:cNvPr id="22" name="Shape 22"/>
          <p:cNvSpPr>
            <a:spLocks noGrp="1"/>
          </p:cNvSpPr>
          <p:nvPr>
            <p:ph type="body" sz="quarter" idx="1"/>
          </p:nvPr>
        </p:nvSpPr>
        <p:spPr>
          <a:xfrm>
            <a:off x="1270000" y="8191500"/>
            <a:ext cx="10464800" cy="1130300"/>
          </a:xfrm>
          <a:prstGeom prst="rect">
            <a:avLst/>
          </a:prstGeom>
          <a:ln w="12700">
            <a:noFill/>
          </a:ln>
        </p:spPr>
        <p:txBody>
          <a:bodyPr anchor="t"/>
          <a:lstStyle>
            <a:lvl1pPr>
              <a:defRPr sz="3800">
                <a:solidFill>
                  <a:srgbClr val="535353"/>
                </a:solidFill>
              </a:defRPr>
            </a:lvl1pPr>
            <a:lvl2pPr>
              <a:defRPr sz="3800">
                <a:solidFill>
                  <a:srgbClr val="535353"/>
                </a:solidFill>
              </a:defRPr>
            </a:lvl2pPr>
            <a:lvl3pPr>
              <a:defRPr sz="3800">
                <a:solidFill>
                  <a:srgbClr val="535353"/>
                </a:solidFill>
              </a:defRPr>
            </a:lvl3pPr>
            <a:lvl4pPr>
              <a:defRPr sz="3800">
                <a:solidFill>
                  <a:srgbClr val="535353"/>
                </a:solidFill>
              </a:defRPr>
            </a:lvl4pPr>
            <a:lvl5pPr>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355600" y="3251200"/>
            <a:ext cx="12293600" cy="32385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05600" y="609600"/>
            <a:ext cx="5359400" cy="7759700"/>
          </a:xfrm>
          <a:prstGeom prst="rect">
            <a:avLst/>
          </a:prstGeom>
          <a:ln w="12700">
            <a:noFill/>
          </a:ln>
        </p:spPr>
        <p:txBody>
          <a:bodyPr lIns="91439" tIns="45719" rIns="91439" bIns="45719" anchor="t">
            <a:noAutofit/>
          </a:bodyPr>
          <a:lstStyle/>
          <a:p>
            <a:endParaRPr/>
          </a:p>
        </p:txBody>
      </p:sp>
      <p:sp>
        <p:nvSpPr>
          <p:cNvPr id="39" name="Shape 39"/>
          <p:cNvSpPr>
            <a:spLocks noGrp="1"/>
          </p:cNvSpPr>
          <p:nvPr>
            <p:ph type="title"/>
          </p:nvPr>
        </p:nvSpPr>
        <p:spPr>
          <a:xfrm>
            <a:off x="355600" y="1016000"/>
            <a:ext cx="5892800" cy="3886200"/>
          </a:xfrm>
          <a:prstGeom prst="rect">
            <a:avLst/>
          </a:prstGeom>
        </p:spPr>
        <p:txBody>
          <a:bodyPr anchor="b"/>
          <a:lstStyle/>
          <a:p>
            <a:r>
              <a:t>Title Text</a:t>
            </a:r>
          </a:p>
        </p:txBody>
      </p:sp>
      <p:sp>
        <p:nvSpPr>
          <p:cNvPr id="40" name="Shape 40"/>
          <p:cNvSpPr>
            <a:spLocks noGrp="1"/>
          </p:cNvSpPr>
          <p:nvPr>
            <p:ph type="body" sz="quarter" idx="1"/>
          </p:nvPr>
        </p:nvSpPr>
        <p:spPr>
          <a:xfrm>
            <a:off x="355600" y="4889500"/>
            <a:ext cx="5892800" cy="3886200"/>
          </a:xfrm>
          <a:prstGeom prst="rect">
            <a:avLst/>
          </a:prstGeom>
          <a:ln w="12700">
            <a:noFill/>
          </a:ln>
        </p:spPr>
        <p:txBody>
          <a:bodyPr anchor="t"/>
          <a:lstStyle>
            <a:lvl1pPr>
              <a:defRPr sz="3800"/>
            </a:lvl1pPr>
            <a:lvl2pPr>
              <a:defRPr sz="3800"/>
            </a:lvl2pPr>
            <a:lvl3pPr>
              <a:defRPr sz="3800"/>
            </a:lvl3pPr>
            <a:lvl4pPr>
              <a:defRPr sz="3800"/>
            </a:lvl4pPr>
            <a:lvl5pPr>
              <a:defRPr sz="38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870700" y="2781300"/>
            <a:ext cx="5283200" cy="6184900"/>
          </a:xfrm>
          <a:prstGeom prst="rect">
            <a:avLst/>
          </a:prstGeom>
          <a:ln w="12700">
            <a:noFill/>
          </a:ln>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lvl1pPr>
              <a:defRPr>
                <a:solidFill>
                  <a:srgbClr val="535353"/>
                </a:solidFill>
              </a:defRPr>
            </a:lvl1pPr>
          </a:lstStyle>
          <a:p>
            <a:r>
              <a:t>Title Text</a:t>
            </a:r>
          </a:p>
        </p:txBody>
      </p:sp>
      <p:sp>
        <p:nvSpPr>
          <p:cNvPr id="67" name="Shape 67"/>
          <p:cNvSpPr>
            <a:spLocks noGrp="1"/>
          </p:cNvSpPr>
          <p:nvPr>
            <p:ph type="body" sz="half" idx="1"/>
          </p:nvPr>
        </p:nvSpPr>
        <p:spPr>
          <a:xfrm>
            <a:off x="355600" y="2730500"/>
            <a:ext cx="5892800" cy="6299200"/>
          </a:xfrm>
          <a:prstGeom prst="rect">
            <a:avLst/>
          </a:prstGeom>
          <a:ln w="12700">
            <a:noFill/>
          </a:ln>
        </p:spPr>
        <p:txBody>
          <a:bodyPr/>
          <a:lstStyle>
            <a:lvl1pPr marL="431800" indent="-431800" algn="l">
              <a:spcBef>
                <a:spcPts val="3800"/>
              </a:spcBef>
              <a:buSzPct val="82000"/>
              <a:buChar char="•"/>
              <a:defRPr sz="3800">
                <a:solidFill>
                  <a:srgbClr val="535353"/>
                </a:solidFill>
              </a:defRPr>
            </a:lvl1pPr>
            <a:lvl2pPr marL="863600" indent="-431800" algn="l">
              <a:spcBef>
                <a:spcPts val="3800"/>
              </a:spcBef>
              <a:buSzPct val="82000"/>
              <a:buChar char="•"/>
              <a:defRPr sz="3800">
                <a:solidFill>
                  <a:srgbClr val="535353"/>
                </a:solidFill>
              </a:defRPr>
            </a:lvl2pPr>
            <a:lvl3pPr marL="1295400" indent="-431800" algn="l">
              <a:spcBef>
                <a:spcPts val="3800"/>
              </a:spcBef>
              <a:buSzPct val="82000"/>
              <a:buChar char="•"/>
              <a:defRPr sz="3800">
                <a:solidFill>
                  <a:srgbClr val="535353"/>
                </a:solidFill>
              </a:defRPr>
            </a:lvl3pPr>
            <a:lvl4pPr marL="1727200" indent="-431800" algn="l">
              <a:spcBef>
                <a:spcPts val="3800"/>
              </a:spcBef>
              <a:buSzPct val="82000"/>
              <a:buChar char="•"/>
              <a:defRPr sz="3800">
                <a:solidFill>
                  <a:srgbClr val="535353"/>
                </a:solidFill>
              </a:defRPr>
            </a:lvl4pPr>
            <a:lvl5pPr marL="2159000" indent="-431800" algn="l">
              <a:spcBef>
                <a:spcPts val="3800"/>
              </a:spcBef>
              <a:buSzPct val="82000"/>
              <a:buChar char="•"/>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762000" y="762000"/>
            <a:ext cx="11468100" cy="8216900"/>
          </a:xfrm>
          <a:prstGeom prst="rect">
            <a:avLst/>
          </a:prstGeom>
          <a:ln w="12700">
            <a:noFill/>
          </a:ln>
        </p:spPr>
        <p:txBody>
          <a:bodyPr/>
          <a:lstStyle>
            <a:lvl1pPr marL="520700" indent="-520700" algn="l">
              <a:lnSpc>
                <a:spcPct val="120000"/>
              </a:lnSpc>
              <a:spcBef>
                <a:spcPts val="4600"/>
              </a:spcBef>
              <a:buSzPct val="82000"/>
              <a:buChar char="•"/>
              <a:defRPr sz="4600"/>
            </a:lvl1pPr>
            <a:lvl2pPr marL="1041400" indent="-520700" algn="l">
              <a:lnSpc>
                <a:spcPct val="120000"/>
              </a:lnSpc>
              <a:spcBef>
                <a:spcPts val="4600"/>
              </a:spcBef>
              <a:buSzPct val="82000"/>
              <a:buChar char="•"/>
              <a:defRPr sz="4600"/>
            </a:lvl2pPr>
            <a:lvl3pPr marL="1562100" indent="-520700" algn="l">
              <a:lnSpc>
                <a:spcPct val="120000"/>
              </a:lnSpc>
              <a:spcBef>
                <a:spcPts val="4600"/>
              </a:spcBef>
              <a:buSzPct val="82000"/>
              <a:buChar char="•"/>
              <a:defRPr sz="4600"/>
            </a:lvl3pPr>
            <a:lvl4pPr marL="2082800" indent="-520700" algn="l">
              <a:lnSpc>
                <a:spcPct val="120000"/>
              </a:lnSpc>
              <a:spcBef>
                <a:spcPts val="4600"/>
              </a:spcBef>
              <a:buSzPct val="82000"/>
              <a:buChar char="•"/>
              <a:defRPr sz="4600"/>
            </a:lvl4pPr>
            <a:lvl5pPr marL="2603500" indent="-520700" algn="l">
              <a:lnSpc>
                <a:spcPct val="120000"/>
              </a:lnSpc>
              <a:spcBef>
                <a:spcPts val="4600"/>
              </a:spcBef>
              <a:buSzPct val="82000"/>
              <a:buChar char="•"/>
              <a:defRPr sz="4600"/>
            </a:lvl5p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654800" y="5029200"/>
            <a:ext cx="5803900" cy="4216400"/>
          </a:xfrm>
          <a:prstGeom prst="rect">
            <a:avLst/>
          </a:prstGeom>
          <a:ln w="12700">
            <a:noFill/>
          </a:ln>
        </p:spPr>
        <p:txBody>
          <a:bodyPr lIns="91439" tIns="45719" rIns="91439" bIns="45719" anchor="t">
            <a:noAutofit/>
          </a:bodyPr>
          <a:lstStyle/>
          <a:p>
            <a:endParaRPr/>
          </a:p>
        </p:txBody>
      </p:sp>
      <p:sp>
        <p:nvSpPr>
          <p:cNvPr id="84" name="Shape 84"/>
          <p:cNvSpPr>
            <a:spLocks noGrp="1"/>
          </p:cNvSpPr>
          <p:nvPr>
            <p:ph type="pic" sz="quarter" idx="14"/>
          </p:nvPr>
        </p:nvSpPr>
        <p:spPr>
          <a:xfrm>
            <a:off x="6664613" y="508000"/>
            <a:ext cx="5803904" cy="4216400"/>
          </a:xfrm>
          <a:prstGeom prst="rect">
            <a:avLst/>
          </a:prstGeom>
          <a:ln w="12700">
            <a:noFill/>
          </a:ln>
        </p:spPr>
        <p:txBody>
          <a:bodyPr lIns="91439" tIns="45719" rIns="91439" bIns="45719" anchor="t">
            <a:noAutofit/>
          </a:bodyPr>
          <a:lstStyle/>
          <a:p>
            <a:endParaRPr/>
          </a:p>
        </p:txBody>
      </p:sp>
      <p:sp>
        <p:nvSpPr>
          <p:cNvPr id="85" name="Shape 85"/>
          <p:cNvSpPr>
            <a:spLocks noGrp="1"/>
          </p:cNvSpPr>
          <p:nvPr>
            <p:ph type="pic" idx="15"/>
          </p:nvPr>
        </p:nvSpPr>
        <p:spPr>
          <a:xfrm>
            <a:off x="533400" y="508000"/>
            <a:ext cx="5808232" cy="8737600"/>
          </a:xfrm>
          <a:prstGeom prst="rect">
            <a:avLst/>
          </a:prstGeom>
          <a:ln w="12700">
            <a:noFill/>
          </a:ln>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355600" y="2730500"/>
            <a:ext cx="12293600" cy="6299200"/>
          </a:xfrm>
          <a:prstGeom prst="rect">
            <a:avLst/>
          </a:prstGeom>
          <a:ln w="25400">
            <a:solidFill>
              <a:srgbClr val="808785"/>
            </a:solidFill>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24599" y="9271000"/>
            <a:ext cx="342901" cy="355600"/>
          </a:xfrm>
          <a:prstGeom prst="rect">
            <a:avLst/>
          </a:prstGeom>
          <a:ln w="12700">
            <a:miter lim="400000"/>
          </a:ln>
        </p:spPr>
        <p:txBody>
          <a:bodyPr wrap="none" lIns="50800" tIns="50800" rIns="50800" bIns="50800">
            <a:spAutoFit/>
          </a:bodyPr>
          <a:lstStyle>
            <a:lvl1pPr>
              <a:defRPr sz="1800">
                <a:latin typeface="Gill Sans Light"/>
                <a:ea typeface="Gill Sans Light"/>
                <a:cs typeface="Gill Sans Light"/>
                <a:sym typeface="Gill Sans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FFFFFF"/>
          </a:solidFill>
          <a:uFillTx/>
          <a:latin typeface="Gill Sans Light"/>
          <a:ea typeface="Gill Sans Light"/>
          <a:cs typeface="Gill Sans Light"/>
          <a:sym typeface="Gill Sans Light"/>
        </a:defRPr>
      </a:lvl1pPr>
      <a:lvl2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FFFFFF"/>
          </a:solidFill>
          <a:uFillTx/>
          <a:latin typeface="Gill Sans Light"/>
          <a:ea typeface="Gill Sans Light"/>
          <a:cs typeface="Gill Sans Light"/>
          <a:sym typeface="Gill Sans Light"/>
        </a:defRPr>
      </a:lvl2pPr>
      <a:lvl3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FFFFFF"/>
          </a:solidFill>
          <a:uFillTx/>
          <a:latin typeface="Gill Sans Light"/>
          <a:ea typeface="Gill Sans Light"/>
          <a:cs typeface="Gill Sans Light"/>
          <a:sym typeface="Gill Sans Light"/>
        </a:defRPr>
      </a:lvl3pPr>
      <a:lvl4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FFFFFF"/>
          </a:solidFill>
          <a:uFillTx/>
          <a:latin typeface="Gill Sans Light"/>
          <a:ea typeface="Gill Sans Light"/>
          <a:cs typeface="Gill Sans Light"/>
          <a:sym typeface="Gill Sans Light"/>
        </a:defRPr>
      </a:lvl4pPr>
      <a:lvl5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FFFFFF"/>
          </a:solidFill>
          <a:uFillTx/>
          <a:latin typeface="Gill Sans Light"/>
          <a:ea typeface="Gill Sans Light"/>
          <a:cs typeface="Gill Sans Light"/>
          <a:sym typeface="Gill Sans Light"/>
        </a:defRPr>
      </a:lvl5pPr>
      <a:lvl6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FFFFFF"/>
          </a:solidFill>
          <a:uFillTx/>
          <a:latin typeface="Gill Sans Light"/>
          <a:ea typeface="Gill Sans Light"/>
          <a:cs typeface="Gill Sans Light"/>
          <a:sym typeface="Gill Sans Light"/>
        </a:defRPr>
      </a:lvl6pPr>
      <a:lvl7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FFFFFF"/>
          </a:solidFill>
          <a:uFillTx/>
          <a:latin typeface="Gill Sans Light"/>
          <a:ea typeface="Gill Sans Light"/>
          <a:cs typeface="Gill Sans Light"/>
          <a:sym typeface="Gill Sans Light"/>
        </a:defRPr>
      </a:lvl7pPr>
      <a:lvl8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FFFFFF"/>
          </a:solidFill>
          <a:uFillTx/>
          <a:latin typeface="Gill Sans Light"/>
          <a:ea typeface="Gill Sans Light"/>
          <a:cs typeface="Gill Sans Light"/>
          <a:sym typeface="Gill Sans Light"/>
        </a:defRPr>
      </a:lvl8pPr>
      <a:lvl9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FFFFFF"/>
          </a:solidFill>
          <a:uFillTx/>
          <a:latin typeface="Gill Sans Light"/>
          <a:ea typeface="Gill Sans Light"/>
          <a:cs typeface="Gill Sans Light"/>
          <a:sym typeface="Gill Sans Light"/>
        </a:defRPr>
      </a:lvl9pPr>
    </p:titleStyle>
    <p:bodyStyle>
      <a:lvl1pPr marL="0" marR="0" indent="0" algn="ctr" defTabSz="5842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Gill Sans Light"/>
          <a:ea typeface="Gill Sans Light"/>
          <a:cs typeface="Gill Sans Light"/>
          <a:sym typeface="Gill Sans Light"/>
        </a:defRPr>
      </a:lvl1pPr>
      <a:lvl2pPr marL="0" marR="0" indent="0" algn="ctr" defTabSz="5842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Gill Sans Light"/>
          <a:ea typeface="Gill Sans Light"/>
          <a:cs typeface="Gill Sans Light"/>
          <a:sym typeface="Gill Sans Light"/>
        </a:defRPr>
      </a:lvl2pPr>
      <a:lvl3pPr marL="0" marR="0" indent="0" algn="ctr" defTabSz="5842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Gill Sans Light"/>
          <a:ea typeface="Gill Sans Light"/>
          <a:cs typeface="Gill Sans Light"/>
          <a:sym typeface="Gill Sans Light"/>
        </a:defRPr>
      </a:lvl3pPr>
      <a:lvl4pPr marL="0" marR="0" indent="0" algn="ctr" defTabSz="5842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Gill Sans Light"/>
          <a:ea typeface="Gill Sans Light"/>
          <a:cs typeface="Gill Sans Light"/>
          <a:sym typeface="Gill Sans Light"/>
        </a:defRPr>
      </a:lvl4pPr>
      <a:lvl5pPr marL="0" marR="0" indent="0" algn="ctr" defTabSz="5842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Gill Sans Light"/>
          <a:ea typeface="Gill Sans Light"/>
          <a:cs typeface="Gill Sans Light"/>
          <a:sym typeface="Gill Sans Light"/>
        </a:defRPr>
      </a:lvl5pPr>
      <a:lvl6pPr marL="2568073" marR="0" indent="-409073" algn="ctr" defTabSz="584200" rtl="0" latinLnBrk="0">
        <a:lnSpc>
          <a:spcPct val="100000"/>
        </a:lnSpc>
        <a:spcBef>
          <a:spcPts val="0"/>
        </a:spcBef>
        <a:spcAft>
          <a:spcPts val="0"/>
        </a:spcAft>
        <a:buClrTx/>
        <a:buSzPct val="82000"/>
        <a:buFontTx/>
        <a:buChar char="•"/>
        <a:tabLst/>
        <a:defRPr sz="3600" b="0" i="0" u="none" strike="noStrike" cap="none" spc="0" baseline="0">
          <a:ln>
            <a:noFill/>
          </a:ln>
          <a:solidFill>
            <a:srgbClr val="FFFFFF"/>
          </a:solidFill>
          <a:uFillTx/>
          <a:latin typeface="Gill Sans Light"/>
          <a:ea typeface="Gill Sans Light"/>
          <a:cs typeface="Gill Sans Light"/>
          <a:sym typeface="Gill Sans Light"/>
        </a:defRPr>
      </a:lvl6pPr>
      <a:lvl7pPr marL="2999873" marR="0" indent="-409073" algn="ctr" defTabSz="584200" rtl="0" latinLnBrk="0">
        <a:lnSpc>
          <a:spcPct val="100000"/>
        </a:lnSpc>
        <a:spcBef>
          <a:spcPts val="0"/>
        </a:spcBef>
        <a:spcAft>
          <a:spcPts val="0"/>
        </a:spcAft>
        <a:buClrTx/>
        <a:buSzPct val="82000"/>
        <a:buFontTx/>
        <a:buChar char="•"/>
        <a:tabLst/>
        <a:defRPr sz="3600" b="0" i="0" u="none" strike="noStrike" cap="none" spc="0" baseline="0">
          <a:ln>
            <a:noFill/>
          </a:ln>
          <a:solidFill>
            <a:srgbClr val="FFFFFF"/>
          </a:solidFill>
          <a:uFillTx/>
          <a:latin typeface="Gill Sans Light"/>
          <a:ea typeface="Gill Sans Light"/>
          <a:cs typeface="Gill Sans Light"/>
          <a:sym typeface="Gill Sans Light"/>
        </a:defRPr>
      </a:lvl7pPr>
      <a:lvl8pPr marL="3431673" marR="0" indent="-409073" algn="ctr" defTabSz="584200" rtl="0" latinLnBrk="0">
        <a:lnSpc>
          <a:spcPct val="100000"/>
        </a:lnSpc>
        <a:spcBef>
          <a:spcPts val="0"/>
        </a:spcBef>
        <a:spcAft>
          <a:spcPts val="0"/>
        </a:spcAft>
        <a:buClrTx/>
        <a:buSzPct val="82000"/>
        <a:buFontTx/>
        <a:buChar char="•"/>
        <a:tabLst/>
        <a:defRPr sz="3600" b="0" i="0" u="none" strike="noStrike" cap="none" spc="0" baseline="0">
          <a:ln>
            <a:noFill/>
          </a:ln>
          <a:solidFill>
            <a:srgbClr val="FFFFFF"/>
          </a:solidFill>
          <a:uFillTx/>
          <a:latin typeface="Gill Sans Light"/>
          <a:ea typeface="Gill Sans Light"/>
          <a:cs typeface="Gill Sans Light"/>
          <a:sym typeface="Gill Sans Light"/>
        </a:defRPr>
      </a:lvl8pPr>
      <a:lvl9pPr marL="3863473" marR="0" indent="-409073" algn="ctr" defTabSz="584200" rtl="0" latinLnBrk="0">
        <a:lnSpc>
          <a:spcPct val="100000"/>
        </a:lnSpc>
        <a:spcBef>
          <a:spcPts val="0"/>
        </a:spcBef>
        <a:spcAft>
          <a:spcPts val="0"/>
        </a:spcAft>
        <a:buClrTx/>
        <a:buSzPct val="82000"/>
        <a:buFontTx/>
        <a:buChar char="•"/>
        <a:tabLst/>
        <a:defRPr sz="3600" b="0" i="0" u="none" strike="noStrike" cap="none" spc="0" baseline="0">
          <a:ln>
            <a:noFill/>
          </a:ln>
          <a:solidFill>
            <a:srgbClr val="FFFFFF"/>
          </a:solidFill>
          <a:uFillTx/>
          <a:latin typeface="Gill Sans Light"/>
          <a:ea typeface="Gill Sans Light"/>
          <a:cs typeface="Gill Sans Light"/>
          <a:sym typeface="Gill Sans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228597" y="1463537"/>
            <a:ext cx="12293605" cy="3238502"/>
          </a:xfrm>
          <a:prstGeom prst="rect">
            <a:avLst/>
          </a:prstGeom>
        </p:spPr>
        <p:txBody>
          <a:bodyPr/>
          <a:lstStyle/>
          <a:p>
            <a:pPr defTabSz="253209">
              <a:defRPr sz="2820" cap="none"/>
            </a:pPr>
            <a:endParaRPr/>
          </a:p>
          <a:p>
            <a:pPr defTabSz="253209">
              <a:defRPr sz="3666" cap="none"/>
            </a:pPr>
            <a:r>
              <a:t>Public Policy Advocates Workshop 2018</a:t>
            </a:r>
            <a:endParaRPr sz="2914"/>
          </a:p>
          <a:p>
            <a:pPr defTabSz="253209">
              <a:defRPr sz="4136" cap="none"/>
            </a:pPr>
            <a:endParaRPr sz="2914"/>
          </a:p>
          <a:p>
            <a:pPr defTabSz="253209">
              <a:defRPr sz="3666" cap="none"/>
            </a:pPr>
            <a:r>
              <a:t>Expansion of the Washington State </a:t>
            </a:r>
            <a:endParaRPr sz="2726"/>
          </a:p>
          <a:p>
            <a:pPr defTabSz="253209">
              <a:defRPr sz="3666" cap="none"/>
            </a:pPr>
            <a:r>
              <a:t>A</a:t>
            </a:r>
            <a:r>
              <a:rPr cap="all"/>
              <a:t>BCD</a:t>
            </a:r>
            <a:r>
              <a:t> Program to include Children with Disabilities </a:t>
            </a:r>
          </a:p>
          <a:p>
            <a:pPr defTabSz="253209">
              <a:defRPr sz="3666" cap="none"/>
            </a:pPr>
            <a:r>
              <a:t>Age 6-12</a:t>
            </a:r>
            <a:r>
              <a:rPr>
                <a:solidFill>
                  <a:srgbClr val="282828"/>
                </a:solidFill>
              </a:rPr>
              <a:t> </a:t>
            </a:r>
          </a:p>
        </p:txBody>
      </p:sp>
      <p:sp>
        <p:nvSpPr>
          <p:cNvPr id="120" name="Shape 120"/>
          <p:cNvSpPr>
            <a:spLocks noGrp="1"/>
          </p:cNvSpPr>
          <p:nvPr>
            <p:ph type="subTitle" sz="quarter" idx="1"/>
          </p:nvPr>
        </p:nvSpPr>
        <p:spPr>
          <a:xfrm>
            <a:off x="-148880" y="6337300"/>
            <a:ext cx="13302559" cy="1688009"/>
          </a:xfrm>
          <a:prstGeom prst="rect">
            <a:avLst/>
          </a:prstGeom>
        </p:spPr>
        <p:txBody>
          <a:bodyPr/>
          <a:lstStyle/>
          <a:p>
            <a:pPr defTabSz="443991">
              <a:lnSpc>
                <a:spcPct val="90000"/>
              </a:lnSpc>
              <a:defRPr sz="3200"/>
            </a:pPr>
            <a:r>
              <a:t>Dr.  John Gibbons</a:t>
            </a:r>
            <a:endParaRPr sz="2800"/>
          </a:p>
          <a:p>
            <a:pPr defTabSz="443991">
              <a:lnSpc>
                <a:spcPct val="90000"/>
              </a:lnSpc>
              <a:defRPr sz="2800"/>
            </a:pPr>
            <a:r>
              <a:t> </a:t>
            </a:r>
          </a:p>
          <a:p>
            <a:pPr defTabSz="443991">
              <a:lnSpc>
                <a:spcPct val="90000"/>
              </a:lnSpc>
              <a:defRPr sz="2500"/>
            </a:pPr>
            <a:r>
              <a:t>PPA, Washington State Academy of Pediatric Dentistry</a:t>
            </a:r>
          </a:p>
          <a:p>
            <a:pPr defTabSz="443991">
              <a:lnSpc>
                <a:spcPct val="90000"/>
              </a:lnSpc>
              <a:defRPr sz="2500"/>
            </a:pPr>
            <a:r>
              <a:t>WSDA, Board of Directors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355600" y="-76200"/>
            <a:ext cx="12293600" cy="2438400"/>
          </a:xfrm>
          <a:prstGeom prst="rect">
            <a:avLst/>
          </a:prstGeom>
        </p:spPr>
        <p:txBody>
          <a:bodyPr/>
          <a:lstStyle>
            <a:lvl1pPr>
              <a:defRPr cap="none"/>
            </a:lvl1pPr>
          </a:lstStyle>
          <a:p>
            <a:r>
              <a:t>House of Delegates</a:t>
            </a:r>
          </a:p>
        </p:txBody>
      </p:sp>
      <p:sp>
        <p:nvSpPr>
          <p:cNvPr id="149" name="Shape 149"/>
          <p:cNvSpPr>
            <a:spLocks noGrp="1"/>
          </p:cNvSpPr>
          <p:nvPr>
            <p:ph type="body" idx="1"/>
          </p:nvPr>
        </p:nvSpPr>
        <p:spPr>
          <a:xfrm>
            <a:off x="140590" y="2679700"/>
            <a:ext cx="12293605" cy="6299200"/>
          </a:xfrm>
          <a:prstGeom prst="rect">
            <a:avLst/>
          </a:prstGeom>
        </p:spPr>
        <p:txBody>
          <a:bodyPr/>
          <a:lstStyle/>
          <a:p>
            <a:pPr defTabSz="411479">
              <a:lnSpc>
                <a:spcPct val="90000"/>
              </a:lnSpc>
              <a:defRPr sz="2100">
                <a:uFill>
                  <a:solidFill>
                    <a:srgbClr val="000000"/>
                  </a:solidFill>
                </a:uFill>
                <a:latin typeface="Gill Sans SemiBold"/>
                <a:ea typeface="Gill Sans SemiBold"/>
                <a:cs typeface="Gill Sans SemiBold"/>
                <a:sym typeface="Gill Sans SemiBold"/>
              </a:defRPr>
            </a:pPr>
            <a:r>
              <a:t>HD-**-2016</a:t>
            </a:r>
            <a:br/>
            <a:r>
              <a:t>Expansion of the ABCD Program</a:t>
            </a:r>
            <a:endParaRPr b="1">
              <a:latin typeface="Calibri"/>
              <a:ea typeface="Calibri"/>
              <a:cs typeface="Calibri"/>
              <a:sym typeface="Calibri"/>
            </a:endParaRPr>
          </a:p>
          <a:p>
            <a:pPr defTabSz="411479">
              <a:lnSpc>
                <a:spcPct val="90000"/>
              </a:lnSpc>
              <a:defRPr sz="2100">
                <a:uFill>
                  <a:solidFill>
                    <a:srgbClr val="000000"/>
                  </a:solidFill>
                </a:uFill>
                <a:latin typeface="Gill Sans SemiBold"/>
                <a:ea typeface="Gill Sans SemiBold"/>
                <a:cs typeface="Gill Sans SemiBold"/>
                <a:sym typeface="Gill Sans SemiBold"/>
              </a:defRPr>
            </a:pPr>
            <a:endParaRPr b="1">
              <a:latin typeface="Calibri"/>
              <a:ea typeface="Calibri"/>
              <a:cs typeface="Calibri"/>
              <a:sym typeface="Calibri"/>
            </a:endParaRPr>
          </a:p>
          <a:p>
            <a:pPr defTabSz="411479">
              <a:lnSpc>
                <a:spcPct val="90000"/>
              </a:lnSpc>
              <a:defRPr sz="2100">
                <a:uFill>
                  <a:solidFill>
                    <a:srgbClr val="000000"/>
                  </a:solidFill>
                </a:uFill>
                <a:latin typeface="Calibri"/>
                <a:ea typeface="Calibri"/>
                <a:cs typeface="Calibri"/>
                <a:sym typeface="Calibri"/>
              </a:defRPr>
            </a:pPr>
            <a:r>
              <a:t>Background Statement:  </a:t>
            </a:r>
            <a:r>
              <a:rPr>
                <a:latin typeface="Gill Sans"/>
                <a:ea typeface="Gill Sans"/>
                <a:cs typeface="Gill Sans"/>
                <a:sym typeface="Gill Sans"/>
              </a:rPr>
              <a:t>The ongoing success of the ABCD program indicates that if extended to children with special needs there would likely be an increase in their access to dental care. Patients who qualify as Developmentally Disabled (DD) are often unable to outgrow their inability to cooperate in a dental setting. This makes it challenging for DD patients to find a dental provider willing to see them, especially at such low reimbursement rates. Allowing providers to receive the ABCD reimbursement rate for this special population will encourage greater provider participation, thus increasing the number of dental providers DD patients are able to see in Washington state.</a:t>
            </a:r>
          </a:p>
          <a:p>
            <a:pPr defTabSz="411479">
              <a:lnSpc>
                <a:spcPct val="90000"/>
              </a:lnSpc>
              <a:defRPr sz="2100">
                <a:uFill>
                  <a:solidFill>
                    <a:srgbClr val="000000"/>
                  </a:solidFill>
                </a:uFill>
                <a:latin typeface="Gill Sans"/>
                <a:ea typeface="Gill Sans"/>
                <a:cs typeface="Gill Sans"/>
                <a:sym typeface="Gill Sans"/>
              </a:defRPr>
            </a:pPr>
            <a:endParaRPr>
              <a:latin typeface="Gill Sans"/>
              <a:ea typeface="Gill Sans"/>
              <a:cs typeface="Gill Sans"/>
              <a:sym typeface="Gill Sans"/>
            </a:endParaRPr>
          </a:p>
          <a:p>
            <a:pPr defTabSz="411479">
              <a:lnSpc>
                <a:spcPct val="90000"/>
              </a:lnSpc>
              <a:defRPr sz="2100">
                <a:uFill>
                  <a:solidFill>
                    <a:srgbClr val="000000"/>
                  </a:solidFill>
                </a:uFill>
                <a:latin typeface="Gill Sans"/>
                <a:ea typeface="Gill Sans"/>
                <a:cs typeface="Gill Sans"/>
                <a:sym typeface="Gill Sans"/>
              </a:defRPr>
            </a:pPr>
            <a:r>
              <a:t>The Kitsap County Dental Society presents to the 2016 WSDA House of Delegates the following resolution:</a:t>
            </a:r>
            <a:endParaRPr>
              <a:latin typeface="Calibri"/>
              <a:ea typeface="Calibri"/>
              <a:cs typeface="Calibri"/>
              <a:sym typeface="Calibri"/>
            </a:endParaRPr>
          </a:p>
          <a:p>
            <a:pPr defTabSz="411479">
              <a:lnSpc>
                <a:spcPct val="90000"/>
              </a:lnSpc>
              <a:defRPr sz="2100">
                <a:uFill>
                  <a:solidFill>
                    <a:srgbClr val="000000"/>
                  </a:solidFill>
                </a:uFill>
                <a:latin typeface="Gill Sans"/>
                <a:ea typeface="Gill Sans"/>
                <a:cs typeface="Gill Sans"/>
                <a:sym typeface="Gill Sans"/>
              </a:defRPr>
            </a:pPr>
            <a:endParaRPr>
              <a:latin typeface="Calibri"/>
              <a:ea typeface="Calibri"/>
              <a:cs typeface="Calibri"/>
              <a:sym typeface="Calibri"/>
            </a:endParaRPr>
          </a:p>
          <a:p>
            <a:pPr defTabSz="411479">
              <a:lnSpc>
                <a:spcPct val="90000"/>
              </a:lnSpc>
              <a:defRPr sz="2100">
                <a:uFill>
                  <a:solidFill>
                    <a:srgbClr val="000000"/>
                  </a:solidFill>
                </a:uFill>
                <a:latin typeface="Gill Sans"/>
                <a:ea typeface="Gill Sans"/>
                <a:cs typeface="Gill Sans"/>
                <a:sym typeface="Gill Sans"/>
              </a:defRPr>
            </a:pPr>
            <a:r>
              <a:t>RESOLVED, children who have been identified as having medical, physical, emotional or psychological disabilities past the age of 5 should still be eligible for the ABCD program, and the providers who treat them should be eligible for ABCD reimbursement rates. </a:t>
            </a:r>
            <a:endParaRPr>
              <a:latin typeface="Calibri"/>
              <a:ea typeface="Calibri"/>
              <a:cs typeface="Calibri"/>
              <a:sym typeface="Calibri"/>
            </a:endParaRPr>
          </a:p>
          <a:p>
            <a:pPr defTabSz="411479">
              <a:lnSpc>
                <a:spcPct val="90000"/>
              </a:lnSpc>
              <a:defRPr sz="2100">
                <a:uFill>
                  <a:solidFill>
                    <a:srgbClr val="000000"/>
                  </a:solidFill>
                </a:uFill>
                <a:latin typeface="Gill Sans"/>
                <a:ea typeface="Gill Sans"/>
                <a:cs typeface="Gill Sans"/>
                <a:sym typeface="Gill Sans"/>
              </a:defRPr>
            </a:pPr>
            <a:endParaRPr>
              <a:latin typeface="Calibri"/>
              <a:ea typeface="Calibri"/>
              <a:cs typeface="Calibri"/>
              <a:sym typeface="Calibri"/>
            </a:endParaRPr>
          </a:p>
          <a:p>
            <a:pPr defTabSz="411479">
              <a:lnSpc>
                <a:spcPct val="90000"/>
              </a:lnSpc>
              <a:defRPr sz="2100">
                <a:uFill>
                  <a:solidFill>
                    <a:srgbClr val="000000"/>
                  </a:solidFill>
                </a:uFill>
                <a:latin typeface="Gill Sans"/>
                <a:ea typeface="Gill Sans"/>
                <a:cs typeface="Gill Sans"/>
                <a:sym typeface="Gill Sans"/>
              </a:defRPr>
            </a:pPr>
            <a:endParaRPr>
              <a:latin typeface="Calibri"/>
              <a:ea typeface="Calibri"/>
              <a:cs typeface="Calibri"/>
              <a:sym typeface="Calibri"/>
            </a:endParaRPr>
          </a:p>
          <a:p>
            <a:pPr defTabSz="411479">
              <a:lnSpc>
                <a:spcPct val="90000"/>
              </a:lnSpc>
              <a:defRPr sz="2100">
                <a:uFill>
                  <a:solidFill>
                    <a:srgbClr val="000000"/>
                  </a:solidFill>
                </a:uFill>
                <a:latin typeface="Gill Sans"/>
                <a:ea typeface="Gill Sans"/>
                <a:cs typeface="Gill Sans"/>
                <a:sym typeface="Gill Sans"/>
              </a:defRPr>
            </a:pPr>
            <a:r>
              <a:t>end</a:t>
            </a:r>
          </a:p>
        </p:txBody>
      </p:sp>
      <p:sp>
        <p:nvSpPr>
          <p:cNvPr id="150" name="Shape 150"/>
          <p:cNvSpPr/>
          <p:nvPr/>
        </p:nvSpPr>
        <p:spPr>
          <a:xfrm>
            <a:off x="3998515" y="1670049"/>
            <a:ext cx="4577756" cy="622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a:solidFill>
                  <a:srgbClr val="FFFFFF"/>
                </a:solidFill>
                <a:latin typeface="Gill Sans Light"/>
                <a:ea typeface="Gill Sans Light"/>
                <a:cs typeface="Gill Sans Light"/>
                <a:sym typeface="Gill Sans Light"/>
              </a:defRPr>
            </a:pPr>
            <a:r>
              <a:t>October</a:t>
            </a:r>
            <a:r>
              <a:rPr>
                <a:solidFill>
                  <a:srgbClr val="535353"/>
                </a:solidFill>
              </a:rPr>
              <a:t>  </a:t>
            </a:r>
            <a:r>
              <a:t>2016</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age4.jpeg"/>
          <p:cNvPicPr>
            <a:picLocks noChangeAspect="1"/>
          </p:cNvPicPr>
          <p:nvPr/>
        </p:nvPicPr>
        <p:blipFill>
          <a:blip r:embed="rId2">
            <a:extLst/>
          </a:blip>
          <a:stretch>
            <a:fillRect/>
          </a:stretch>
        </p:blipFill>
        <p:spPr>
          <a:xfrm>
            <a:off x="484753" y="-729904"/>
            <a:ext cx="12035293" cy="9753604"/>
          </a:xfrm>
          <a:prstGeom prst="rect">
            <a:avLst/>
          </a:prstGeom>
          <a:ln w="12700">
            <a:miter lim="400000"/>
          </a:ln>
        </p:spPr>
      </p:pic>
      <p:sp>
        <p:nvSpPr>
          <p:cNvPr id="153" name="Shape 153"/>
          <p:cNvSpPr/>
          <p:nvPr/>
        </p:nvSpPr>
        <p:spPr>
          <a:xfrm>
            <a:off x="1471213" y="8769349"/>
            <a:ext cx="3187607" cy="622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a:solidFill>
                  <a:srgbClr val="FFFFFF"/>
                </a:solidFill>
                <a:latin typeface="Gill Sans Light"/>
                <a:ea typeface="Gill Sans Light"/>
                <a:cs typeface="Gill Sans Light"/>
                <a:sym typeface="Gill Sans Light"/>
              </a:defRPr>
            </a:lvl1pPr>
          </a:lstStyle>
          <a:p>
            <a:r>
              <a:t>March 2017</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body" idx="4294967295"/>
          </p:nvPr>
        </p:nvSpPr>
        <p:spPr>
          <a:xfrm>
            <a:off x="768350" y="1212850"/>
            <a:ext cx="11468100" cy="8216900"/>
          </a:xfrm>
          <a:prstGeom prst="rect">
            <a:avLst/>
          </a:prstGeom>
          <a:ln w="12700">
            <a:noFill/>
          </a:ln>
        </p:spPr>
        <p:txBody>
          <a:bodyPr anchor="t"/>
          <a:lstStyle/>
          <a:p>
            <a:pPr marL="276726" indent="-276726" algn="l">
              <a:spcBef>
                <a:spcPts val="4600"/>
              </a:spcBef>
              <a:buClr>
                <a:srgbClr val="FFFFFF"/>
              </a:buClr>
              <a:buSzPct val="100000"/>
              <a:buChar char="•"/>
              <a:defRPr sz="4600"/>
            </a:pPr>
            <a:r>
              <a:t>Dental Action Day January 2017</a:t>
            </a:r>
          </a:p>
          <a:p>
            <a:pPr marL="276726" indent="-276726" algn="l">
              <a:spcBef>
                <a:spcPts val="4600"/>
              </a:spcBef>
              <a:buClr>
                <a:srgbClr val="FFFFFF"/>
              </a:buClr>
              <a:buSzPct val="100000"/>
              <a:buChar char="•"/>
              <a:defRPr sz="4600"/>
            </a:pPr>
            <a:r>
              <a:t>Poulsbo Coffee Shop September 2017</a:t>
            </a:r>
          </a:p>
          <a:p>
            <a:pPr marL="228600" indent="-228600" algn="l">
              <a:spcBef>
                <a:spcPts val="4600"/>
              </a:spcBef>
              <a:buClr>
                <a:srgbClr val="FFFFFF"/>
              </a:buClr>
              <a:buSzPct val="100000"/>
              <a:buChar char="•"/>
              <a:defRPr sz="4600"/>
            </a:pPr>
            <a:r>
              <a:t>Bill written November 2017</a:t>
            </a:r>
          </a:p>
          <a:p>
            <a:pPr marL="228600" indent="-228600" algn="l">
              <a:spcBef>
                <a:spcPts val="4600"/>
              </a:spcBef>
              <a:buClr>
                <a:srgbClr val="FFFFFF"/>
              </a:buClr>
              <a:buSzPct val="100000"/>
              <a:buChar char="•"/>
              <a:defRPr sz="4600"/>
            </a:pPr>
            <a:r>
              <a:t>Testify before the State Senate Health &amp; Long Care Committee January 2018</a:t>
            </a:r>
          </a:p>
          <a:p>
            <a:pPr marL="228600" indent="-228600" algn="l">
              <a:spcBef>
                <a:spcPts val="4600"/>
              </a:spcBef>
              <a:buClr>
                <a:srgbClr val="FFFFFF"/>
              </a:buClr>
              <a:buSzPct val="100000"/>
              <a:buChar char="•"/>
              <a:defRPr sz="4600"/>
            </a:pPr>
            <a:r>
              <a:t>Testify before the House Health Care Committee February 2018</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image5.jpeg"/>
          <p:cNvPicPr>
            <a:picLocks noChangeAspect="1"/>
          </p:cNvPicPr>
          <p:nvPr/>
        </p:nvPicPr>
        <p:blipFill>
          <a:blip r:embed="rId2">
            <a:extLst/>
          </a:blip>
          <a:stretch>
            <a:fillRect/>
          </a:stretch>
        </p:blipFill>
        <p:spPr>
          <a:xfrm>
            <a:off x="-104528" y="352088"/>
            <a:ext cx="13004805" cy="8668426"/>
          </a:xfrm>
          <a:prstGeom prst="rect">
            <a:avLst/>
          </a:prstGeom>
          <a:ln w="12700">
            <a:miter lim="400000"/>
          </a:ln>
        </p:spPr>
      </p:pic>
      <p:sp>
        <p:nvSpPr>
          <p:cNvPr id="158" name="Shape 158"/>
          <p:cNvSpPr/>
          <p:nvPr/>
        </p:nvSpPr>
        <p:spPr>
          <a:xfrm>
            <a:off x="2474515" y="8947149"/>
            <a:ext cx="6898879" cy="622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a:solidFill>
                  <a:srgbClr val="FFFFFF"/>
                </a:solidFill>
                <a:latin typeface="Gill Sans Light"/>
                <a:ea typeface="Gill Sans Light"/>
                <a:cs typeface="Gill Sans Light"/>
                <a:sym typeface="Gill Sans Light"/>
              </a:defRPr>
            </a:lvl1pPr>
          </a:lstStyle>
          <a:p>
            <a:r>
              <a:t>March 2018 signed by Governor</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p:nvPr/>
        </p:nvSpPr>
        <p:spPr>
          <a:xfrm>
            <a:off x="1669774" y="2344403"/>
            <a:ext cx="9590252" cy="4813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11000">
                <a:solidFill>
                  <a:srgbClr val="FFFFFF"/>
                </a:solidFill>
                <a:latin typeface="Gill Sans Light"/>
                <a:ea typeface="Gill Sans Light"/>
                <a:cs typeface="Gill Sans Light"/>
                <a:sym typeface="Gill Sans Light"/>
              </a:defRPr>
            </a:pPr>
            <a:r>
              <a:t>Thank you </a:t>
            </a:r>
            <a:r>
              <a:rPr sz="11200"/>
              <a:t>!</a:t>
            </a:r>
          </a:p>
          <a:p>
            <a:pPr>
              <a:defRPr sz="5200">
                <a:solidFill>
                  <a:srgbClr val="FFFFFF"/>
                </a:solidFill>
                <a:latin typeface="Gill Sans Light"/>
                <a:ea typeface="Gill Sans Light"/>
                <a:cs typeface="Gill Sans Light"/>
                <a:sym typeface="Gill Sans Light"/>
              </a:defRPr>
            </a:pPr>
            <a:endParaRPr sz="11200"/>
          </a:p>
          <a:p>
            <a:pPr>
              <a:defRPr sz="7400">
                <a:solidFill>
                  <a:srgbClr val="FFFFFF"/>
                </a:solidFill>
                <a:latin typeface="Gill Sans Light"/>
                <a:ea typeface="Gill Sans Light"/>
                <a:cs typeface="Gill Sans Light"/>
                <a:sym typeface="Gill Sans Light"/>
              </a:defRPr>
            </a:pPr>
            <a:r>
              <a:t>Questions ?</a:t>
            </a:r>
          </a:p>
          <a:p>
            <a:pPr>
              <a:defRPr sz="5200">
                <a:solidFill>
                  <a:srgbClr val="FFFFFF"/>
                </a:solidFill>
                <a:latin typeface="Gill Sans Light"/>
                <a:ea typeface="Gill Sans Light"/>
                <a:cs typeface="Gill Sans Light"/>
                <a:sym typeface="Gill Sans Light"/>
              </a:defRPr>
            </a:pPr>
            <a:r>
              <a:t> </a:t>
            </a:r>
          </a:p>
          <a:p>
            <a:pPr>
              <a:defRPr u="sng">
                <a:solidFill>
                  <a:srgbClr val="FFFFFF"/>
                </a:solidFill>
                <a:latin typeface="Gill Sans Light"/>
                <a:ea typeface="Gill Sans Light"/>
                <a:cs typeface="Gill Sans Light"/>
                <a:sym typeface="Gill Sans Light"/>
              </a:defRPr>
            </a:pPr>
            <a:r>
              <a:t>jkagib@comcast.net</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114300" y="2171700"/>
            <a:ext cx="12293600" cy="2438400"/>
          </a:xfrm>
          <a:prstGeom prst="rect">
            <a:avLst/>
          </a:prstGeom>
        </p:spPr>
        <p:txBody>
          <a:bodyPr/>
          <a:lstStyle/>
          <a:p>
            <a:pPr>
              <a:defRPr cap="none"/>
            </a:pPr>
            <a:r>
              <a:t>What is the </a:t>
            </a:r>
            <a:r>
              <a:rPr cap="all"/>
              <a:t>ABCD</a:t>
            </a:r>
            <a:r>
              <a:t> Program?</a:t>
            </a:r>
          </a:p>
        </p:txBody>
      </p:sp>
      <p:sp>
        <p:nvSpPr>
          <p:cNvPr id="123" name="Shape 123"/>
          <p:cNvSpPr/>
          <p:nvPr/>
        </p:nvSpPr>
        <p:spPr>
          <a:xfrm>
            <a:off x="2364084" y="5156198"/>
            <a:ext cx="8022629" cy="1651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5400">
                <a:solidFill>
                  <a:srgbClr val="FFFFFF"/>
                </a:solidFill>
                <a:latin typeface="Gill Sans Light"/>
                <a:ea typeface="Gill Sans Light"/>
                <a:cs typeface="Gill Sans Light"/>
                <a:sym typeface="Gill Sans Light"/>
              </a:defRPr>
            </a:pPr>
            <a:r>
              <a:t>Access</a:t>
            </a:r>
            <a:r>
              <a:rPr>
                <a:solidFill>
                  <a:srgbClr val="535353"/>
                </a:solidFill>
              </a:rPr>
              <a:t> </a:t>
            </a:r>
            <a:r>
              <a:t> to Baby &amp; Child Dentistry</a:t>
            </a:r>
            <a:r>
              <a:rPr sz="1900"/>
              <a:t>TM</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body" idx="1"/>
          </p:nvPr>
        </p:nvSpPr>
        <p:spPr>
          <a:xfrm>
            <a:off x="679446" y="402009"/>
            <a:ext cx="11645907" cy="8949582"/>
          </a:xfrm>
          <a:prstGeom prst="rect">
            <a:avLst/>
          </a:prstGeom>
        </p:spPr>
        <p:txBody>
          <a:bodyPr/>
          <a:lstStyle/>
          <a:p>
            <a:r>
              <a:t>Establish a dental home by age one</a:t>
            </a:r>
          </a:p>
          <a:p>
            <a:r>
              <a:t>Train dentist in best practices for young children</a:t>
            </a:r>
          </a:p>
          <a:p>
            <a:r>
              <a:t>Community Coordinator</a:t>
            </a:r>
          </a:p>
          <a:p>
            <a:r>
              <a:t>Increase reimbursement rates for children O-5</a:t>
            </a:r>
          </a:p>
          <a:p>
            <a:r>
              <a:t>Family Oral Health Education (FOHE) </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655980" y="7042146"/>
            <a:ext cx="11626423" cy="2006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2200">
                <a:solidFill>
                  <a:srgbClr val="FFFFFF"/>
                </a:solidFill>
                <a:latin typeface="Gill Sans Light"/>
                <a:ea typeface="Gill Sans Light"/>
                <a:cs typeface="Gill Sans Light"/>
                <a:sym typeface="Gill Sans Light"/>
              </a:defRPr>
            </a:pPr>
            <a:r>
              <a:t>Medicaid Fee-For-Service Reimbursement</a:t>
            </a:r>
          </a:p>
          <a:p>
            <a:pPr>
              <a:defRPr sz="2200">
                <a:solidFill>
                  <a:srgbClr val="FFFFFF"/>
                </a:solidFill>
                <a:latin typeface="Gill Sans Light"/>
                <a:ea typeface="Gill Sans Light"/>
                <a:cs typeface="Gill Sans Light"/>
                <a:sym typeface="Gill Sans Light"/>
              </a:defRPr>
            </a:pPr>
            <a:r>
              <a:t>Rates for Child and Adult Dental Care</a:t>
            </a:r>
          </a:p>
          <a:p>
            <a:pPr>
              <a:defRPr sz="2200">
                <a:solidFill>
                  <a:srgbClr val="FFFFFF"/>
                </a:solidFill>
                <a:latin typeface="Gill Sans Light"/>
                <a:ea typeface="Gill Sans Light"/>
                <a:cs typeface="Gill Sans Light"/>
                <a:sym typeface="Gill Sans Light"/>
              </a:defRPr>
            </a:pPr>
            <a:r>
              <a:t>Services for all States, 2016</a:t>
            </a:r>
          </a:p>
          <a:p>
            <a:pPr>
              <a:defRPr sz="2200">
                <a:solidFill>
                  <a:srgbClr val="FFFFFF"/>
                </a:solidFill>
                <a:latin typeface="Gill Sans Light"/>
                <a:ea typeface="Gill Sans Light"/>
                <a:cs typeface="Gill Sans Light"/>
                <a:sym typeface="Gill Sans Light"/>
              </a:defRPr>
            </a:pPr>
            <a:r>
              <a:t>Authors: Niodita Gupta, M.D., M.P.H., Ph.D.; Cassandra Yarbrough, M.P.P.; Marko Vujicic, Ph.D.; Andrew Blatz, M.S.; Brittany Harrison, M.A.</a:t>
            </a:r>
          </a:p>
          <a:p>
            <a:pPr>
              <a:defRPr sz="2200">
                <a:solidFill>
                  <a:srgbClr val="FFFFFF"/>
                </a:solidFill>
                <a:latin typeface="Gill Sans Light"/>
                <a:ea typeface="Gill Sans Light"/>
                <a:cs typeface="Gill Sans Light"/>
                <a:sym typeface="Gill Sans Light"/>
              </a:defRPr>
            </a:pPr>
            <a:r>
              <a:t> </a:t>
            </a:r>
          </a:p>
        </p:txBody>
      </p:sp>
      <p:sp>
        <p:nvSpPr>
          <p:cNvPr id="128" name="Shape 128"/>
          <p:cNvSpPr/>
          <p:nvPr/>
        </p:nvSpPr>
        <p:spPr>
          <a:xfrm>
            <a:off x="128140" y="2309674"/>
            <a:ext cx="11783319" cy="3530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800">
                <a:solidFill>
                  <a:srgbClr val="FFFFFF"/>
                </a:solidFill>
                <a:latin typeface="Gill Sans Light"/>
                <a:ea typeface="Gill Sans Light"/>
                <a:cs typeface="Gill Sans Light"/>
                <a:sym typeface="Gill Sans Light"/>
              </a:defRPr>
            </a:pPr>
            <a:r>
              <a:t>Wisconsin, </a:t>
            </a:r>
            <a:r>
              <a:rPr u="sng"/>
              <a:t>Washington,</a:t>
            </a:r>
            <a:r>
              <a:t> and California had the</a:t>
            </a:r>
          </a:p>
          <a:p>
            <a:pPr>
              <a:defRPr sz="4800">
                <a:solidFill>
                  <a:srgbClr val="FFFFFF"/>
                </a:solidFill>
                <a:latin typeface="Gill Sans Light"/>
                <a:ea typeface="Gill Sans Light"/>
                <a:cs typeface="Gill Sans Light"/>
                <a:sym typeface="Gill Sans Light"/>
              </a:defRPr>
            </a:pPr>
            <a:r>
              <a:t> lowest Medicaid reimbursement rates for both </a:t>
            </a:r>
          </a:p>
          <a:p>
            <a:pPr>
              <a:defRPr sz="4800">
                <a:solidFill>
                  <a:srgbClr val="FFFFFF"/>
                </a:solidFill>
                <a:latin typeface="Gill Sans Light"/>
                <a:ea typeface="Gill Sans Light"/>
                <a:cs typeface="Gill Sans Light"/>
                <a:sym typeface="Gill Sans Light"/>
              </a:defRPr>
            </a:pPr>
            <a:r>
              <a:t>adult and child dental care services among </a:t>
            </a:r>
          </a:p>
          <a:p>
            <a:pPr>
              <a:defRPr sz="4800">
                <a:solidFill>
                  <a:srgbClr val="FFFFFF"/>
                </a:solidFill>
                <a:latin typeface="Gill Sans Light"/>
                <a:ea typeface="Gill Sans Light"/>
                <a:cs typeface="Gill Sans Light"/>
                <a:sym typeface="Gill Sans Light"/>
              </a:defRPr>
            </a:pPr>
            <a:r>
              <a:t>states that </a:t>
            </a:r>
          </a:p>
          <a:p>
            <a:pPr>
              <a:defRPr sz="4800">
                <a:solidFill>
                  <a:srgbClr val="FFFFFF"/>
                </a:solidFill>
                <a:latin typeface="Gill Sans Light"/>
                <a:ea typeface="Gill Sans Light"/>
                <a:cs typeface="Gill Sans Light"/>
                <a:sym typeface="Gill Sans Light"/>
              </a:defRPr>
            </a:pPr>
            <a:r>
              <a:t>provide dental services via fee-for-service.</a:t>
            </a:r>
          </a:p>
        </p:txBody>
      </p:sp>
      <p:sp>
        <p:nvSpPr>
          <p:cNvPr id="129" name="Shape 129"/>
          <p:cNvSpPr/>
          <p:nvPr/>
        </p:nvSpPr>
        <p:spPr>
          <a:xfrm>
            <a:off x="412177" y="6305546"/>
            <a:ext cx="12617158" cy="622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a:latin typeface="Gill Sans Light"/>
                <a:ea typeface="Gill Sans Light"/>
                <a:cs typeface="Gill Sans Light"/>
                <a:sym typeface="Gill Sans Light"/>
              </a:defRPr>
            </a:lvl1pPr>
          </a:lstStyle>
          <a:p>
            <a:r>
              <a:t>  </a:t>
            </a:r>
          </a:p>
        </p:txBody>
      </p:sp>
      <p:sp>
        <p:nvSpPr>
          <p:cNvPr id="130" name="Shape 130"/>
          <p:cNvSpPr/>
          <p:nvPr/>
        </p:nvSpPr>
        <p:spPr>
          <a:xfrm>
            <a:off x="6714379" y="4692646"/>
            <a:ext cx="368350" cy="622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latin typeface="Gill Sans Light"/>
                <a:ea typeface="Gill Sans Light"/>
                <a:cs typeface="Gill Sans Light"/>
                <a:sym typeface="Gill Sans Light"/>
              </a:defRPr>
            </a:lvl1pPr>
          </a:lstStyle>
          <a:p>
            <a:r>
              <a:t>  </a:t>
            </a:r>
          </a:p>
        </p:txBody>
      </p:sp>
      <p:sp>
        <p:nvSpPr>
          <p:cNvPr id="131" name="Shape 131"/>
          <p:cNvSpPr/>
          <p:nvPr/>
        </p:nvSpPr>
        <p:spPr>
          <a:xfrm>
            <a:off x="3685418" y="558800"/>
            <a:ext cx="5308232" cy="1143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a:solidFill>
                  <a:srgbClr val="FFFFFF"/>
                </a:solidFill>
                <a:latin typeface="Gill Sans Light"/>
                <a:ea typeface="Gill Sans Light"/>
                <a:cs typeface="Gill Sans Light"/>
                <a:sym typeface="Gill Sans Light"/>
              </a:defRPr>
            </a:pPr>
            <a:r>
              <a:t>ADA Health Policy Institute</a:t>
            </a:r>
          </a:p>
          <a:p>
            <a:pPr>
              <a:defRPr>
                <a:solidFill>
                  <a:srgbClr val="FFFFFF"/>
                </a:solidFill>
                <a:latin typeface="Gill Sans Light"/>
                <a:ea typeface="Gill Sans Light"/>
                <a:cs typeface="Gill Sans Light"/>
                <a:sym typeface="Gill Sans Light"/>
              </a:defRPr>
            </a:pPr>
            <a:r>
              <a:t> Key Messages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prstGeom prst="rect">
            <a:avLst/>
          </a:prstGeom>
        </p:spPr>
        <p:txBody>
          <a:bodyPr/>
          <a:lstStyle/>
          <a:p>
            <a:pPr>
              <a:defRPr cap="none"/>
            </a:pPr>
            <a:r>
              <a:t>Success</a:t>
            </a:r>
            <a:r>
              <a:rPr cap="all"/>
              <a:t> </a:t>
            </a:r>
            <a:r>
              <a:t>of the</a:t>
            </a:r>
            <a:r>
              <a:rPr cap="all"/>
              <a:t> ABCD </a:t>
            </a:r>
            <a:r>
              <a:t>Program</a:t>
            </a:r>
          </a:p>
        </p:txBody>
      </p:sp>
      <p:sp>
        <p:nvSpPr>
          <p:cNvPr id="134" name="Shape 134"/>
          <p:cNvSpPr>
            <a:spLocks noGrp="1"/>
          </p:cNvSpPr>
          <p:nvPr>
            <p:ph type="body" idx="1"/>
          </p:nvPr>
        </p:nvSpPr>
        <p:spPr>
          <a:xfrm>
            <a:off x="355600" y="2439093"/>
            <a:ext cx="12293600" cy="6743008"/>
          </a:xfrm>
          <a:prstGeom prst="rect">
            <a:avLst/>
          </a:prstGeom>
        </p:spPr>
        <p:txBody>
          <a:bodyPr/>
          <a:lstStyle/>
          <a:p>
            <a:pPr marL="228600" indent="-228600">
              <a:buSzPct val="100000"/>
              <a:buChar char="•"/>
            </a:pPr>
            <a:r>
              <a:t>The ABCD program saves over $525 per child over 5 years in treatment cost</a:t>
            </a:r>
          </a:p>
          <a:p>
            <a:endParaRPr/>
          </a:p>
          <a:p>
            <a:pPr marL="228600" indent="-228600">
              <a:buSzPct val="100000"/>
              <a:buChar char="•"/>
            </a:pPr>
            <a:r>
              <a:t>From 1997-2008,  the number of Medicaid children receiving dental treatment doubled (40,000-107,000)</a:t>
            </a:r>
          </a:p>
          <a:p>
            <a:endParaRPr/>
          </a:p>
          <a:p>
            <a:pPr marL="228600" indent="-228600">
              <a:buSzPct val="100000"/>
              <a:buChar char="•"/>
            </a:pPr>
            <a:r>
              <a:t>The rate of untreated decay was cut in half between 2005-2010 (26%-13%)</a:t>
            </a:r>
          </a:p>
          <a:p>
            <a:pPr marL="228600" indent="-228600">
              <a:buSzPct val="100000"/>
              <a:buChar char="•"/>
            </a:pPr>
            <a:r>
              <a:t>Age one dental care from 3% in 1997 - 32.2% in 2016 (40,000)</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p:nvPr>
        </p:nvSpPr>
        <p:spPr>
          <a:xfrm>
            <a:off x="355600" y="3257550"/>
            <a:ext cx="12293600" cy="3238500"/>
          </a:xfrm>
          <a:prstGeom prst="rect">
            <a:avLst/>
          </a:prstGeom>
        </p:spPr>
        <p:txBody>
          <a:bodyPr/>
          <a:lstStyle>
            <a:lvl1pPr>
              <a:defRPr cap="none"/>
            </a:lvl1pPr>
          </a:lstStyle>
          <a:p>
            <a:r>
              <a:t>How was the ABCD program expanded to include children  with disabilities ?</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body" idx="1"/>
          </p:nvPr>
        </p:nvSpPr>
        <p:spPr>
          <a:xfrm>
            <a:off x="768350" y="1111250"/>
            <a:ext cx="11468100" cy="8216900"/>
          </a:xfrm>
          <a:prstGeom prst="rect">
            <a:avLst/>
          </a:prstGeom>
        </p:spPr>
        <p:txBody>
          <a:bodyPr anchor="t"/>
          <a:lstStyle/>
          <a:p>
            <a:pPr marL="0" indent="0">
              <a:lnSpc>
                <a:spcPct val="100000"/>
              </a:lnSpc>
              <a:buSzTx/>
              <a:buNone/>
            </a:pPr>
            <a:r>
              <a:t>Dental Action Day 2016</a:t>
            </a:r>
          </a:p>
          <a:p>
            <a:pPr marL="0" indent="0">
              <a:lnSpc>
                <a:spcPct val="100000"/>
              </a:lnSpc>
              <a:buSzTx/>
              <a:buNone/>
              <a:defRPr sz="2800"/>
            </a:pPr>
            <a:r>
              <a:t>Olympia, Washington</a:t>
            </a:r>
          </a:p>
        </p:txBody>
      </p:sp>
      <p:sp>
        <p:nvSpPr>
          <p:cNvPr id="139" name="Shape 139"/>
          <p:cNvSpPr/>
          <p:nvPr/>
        </p:nvSpPr>
        <p:spPr>
          <a:xfrm>
            <a:off x="840270" y="1733550"/>
            <a:ext cx="1418258" cy="6223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latin typeface="Gill Sans Light"/>
                <a:ea typeface="Gill Sans Light"/>
                <a:cs typeface="Gill Sans Light"/>
                <a:sym typeface="Gill Sans Light"/>
              </a:defRPr>
            </a:lvl1pPr>
          </a:lstStyle>
          <a:p>
            <a:r>
              <a:t>January</a:t>
            </a:r>
          </a:p>
        </p:txBody>
      </p:sp>
      <p:pic>
        <p:nvPicPr>
          <p:cNvPr id="140" name="image2.jpeg"/>
          <p:cNvPicPr>
            <a:picLocks noChangeAspect="1"/>
          </p:cNvPicPr>
          <p:nvPr/>
        </p:nvPicPr>
        <p:blipFill>
          <a:blip r:embed="rId2">
            <a:extLst/>
          </a:blip>
          <a:stretch>
            <a:fillRect/>
          </a:stretch>
        </p:blipFill>
        <p:spPr>
          <a:xfrm>
            <a:off x="0" y="2853762"/>
            <a:ext cx="13004800" cy="8669868"/>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DAD2018_002.jpg"/>
          <p:cNvPicPr>
            <a:picLocks noChangeAspect="1"/>
          </p:cNvPicPr>
          <p:nvPr/>
        </p:nvPicPr>
        <p:blipFill>
          <a:blip r:embed="rId2">
            <a:extLst/>
          </a:blip>
          <a:stretch>
            <a:fillRect/>
          </a:stretch>
        </p:blipFill>
        <p:spPr>
          <a:xfrm>
            <a:off x="0" y="1728554"/>
            <a:ext cx="13004800" cy="6296492"/>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image3.jpeg"/>
          <p:cNvPicPr>
            <a:picLocks noChangeAspect="1"/>
          </p:cNvPicPr>
          <p:nvPr/>
        </p:nvPicPr>
        <p:blipFill>
          <a:blip r:embed="rId2">
            <a:extLst/>
          </a:blip>
          <a:stretch>
            <a:fillRect/>
          </a:stretch>
        </p:blipFill>
        <p:spPr>
          <a:xfrm>
            <a:off x="723474" y="0"/>
            <a:ext cx="11173578" cy="9753600"/>
          </a:xfrm>
          <a:prstGeom prst="rect">
            <a:avLst/>
          </a:prstGeom>
          <a:ln w="12700">
            <a:miter lim="400000"/>
          </a:ln>
        </p:spPr>
      </p:pic>
      <p:sp>
        <p:nvSpPr>
          <p:cNvPr id="145" name="Shape 145"/>
          <p:cNvSpPr/>
          <p:nvPr/>
        </p:nvSpPr>
        <p:spPr>
          <a:xfrm>
            <a:off x="1148801" y="7816849"/>
            <a:ext cx="3552183" cy="622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a:solidFill>
                  <a:srgbClr val="FFFFFF"/>
                </a:solidFill>
                <a:latin typeface="Gill Sans Light"/>
                <a:ea typeface="Gill Sans Light"/>
                <a:cs typeface="Gill Sans Light"/>
                <a:sym typeface="Gill Sans Light"/>
              </a:defRPr>
            </a:lvl1pPr>
          </a:lstStyle>
          <a:p>
            <a:r>
              <a:t>May 2016</a:t>
            </a:r>
          </a:p>
        </p:txBody>
      </p:sp>
      <p:sp>
        <p:nvSpPr>
          <p:cNvPr id="146" name="Shape 146"/>
          <p:cNvSpPr/>
          <p:nvPr/>
        </p:nvSpPr>
        <p:spPr>
          <a:xfrm>
            <a:off x="4727857" y="5526530"/>
            <a:ext cx="241326" cy="622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latin typeface="Gill Sans Light"/>
                <a:ea typeface="Gill Sans Light"/>
                <a:cs typeface="Gill Sans Light"/>
                <a:sym typeface="Gill Sans Light"/>
              </a:defRPr>
            </a:lvl1pPr>
          </a:lstStyle>
          <a:p>
            <a:r>
              <a:t> </a:t>
            </a:r>
          </a:p>
        </p:txBody>
      </p:sp>
    </p:spTree>
  </p:cSld>
  <p:clrMapOvr>
    <a:masterClrMapping/>
  </p:clrMapOvr>
  <p:transition spd="slow"/>
</p:sld>
</file>

<file path=ppt/theme/theme1.xml><?xml version="1.0" encoding="utf-8"?>
<a:theme xmlns:a="http://schemas.openxmlformats.org/drawingml/2006/main" name="Showroom">
  <a:themeElements>
    <a:clrScheme name="Showroom">
      <a:dk1>
        <a:srgbClr val="535353"/>
      </a:dk1>
      <a:lt1>
        <a:srgbClr val="FFFFFF"/>
      </a:lt1>
      <a:dk2>
        <a:srgbClr val="A7A7A7"/>
      </a:dk2>
      <a:lt2>
        <a:srgbClr val="535353"/>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Helvetica Neue"/>
        <a:ea typeface="Helvetica Neue"/>
        <a:cs typeface="Helvetica Neue"/>
      </a:majorFont>
      <a:minorFont>
        <a:latin typeface="Helvetica"/>
        <a:ea typeface="Helvetica"/>
        <a:cs typeface="Helvetica"/>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A7A7A7"/>
      </a:dk2>
      <a:lt2>
        <a:srgbClr val="535353"/>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Helvetica Neue"/>
        <a:ea typeface="Helvetica Neue"/>
        <a:cs typeface="Helvetica Neue"/>
      </a:majorFont>
      <a:minorFont>
        <a:latin typeface="Helvetica"/>
        <a:ea typeface="Helvetica"/>
        <a:cs typeface="Helvetica"/>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314</Words>
  <Application>Microsoft Office PowerPoint</Application>
  <PresentationFormat>Custom</PresentationFormat>
  <Paragraphs>68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Gill Sans</vt:lpstr>
      <vt:lpstr>Gill Sans Light</vt:lpstr>
      <vt:lpstr>Gill Sans SemiBold</vt:lpstr>
      <vt:lpstr>Helvetica Neue</vt:lpstr>
      <vt:lpstr>Showroom</vt:lpstr>
      <vt:lpstr> Public Policy Advocates Workshop 2018  Expansion of the Washington State  ABCD Program to include Children with Disabilities  Age 6-12 </vt:lpstr>
      <vt:lpstr>What is the ABCD Program?</vt:lpstr>
      <vt:lpstr>PowerPoint Presentation</vt:lpstr>
      <vt:lpstr>PowerPoint Presentation</vt:lpstr>
      <vt:lpstr>Success of the ABCD Program</vt:lpstr>
      <vt:lpstr>How was the ABCD program expanded to include children  with disabilities ?</vt:lpstr>
      <vt:lpstr>PowerPoint Presentation</vt:lpstr>
      <vt:lpstr>PowerPoint Presentation</vt:lpstr>
      <vt:lpstr>PowerPoint Presentation</vt:lpstr>
      <vt:lpstr>House of Delegates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Public Policy Advocates Workshop 2018  Expansion of the Washington State  ABCD Program to include Children with Disabilities  Age 6-12 </dc:title>
  <dc:creator>Margaret Bjerklie</dc:creator>
  <cp:lastModifiedBy>Margaret Bjerklie</cp:lastModifiedBy>
  <cp:revision>1</cp:revision>
  <dcterms:modified xsi:type="dcterms:W3CDTF">2018-09-27T16:47:32Z</dcterms:modified>
</cp:coreProperties>
</file>