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sldIdLst>
    <p:sldId id="256" r:id="rId3"/>
    <p:sldId id="262" r:id="rId4"/>
    <p:sldId id="276" r:id="rId5"/>
    <p:sldId id="258" r:id="rId6"/>
    <p:sldId id="259" r:id="rId7"/>
    <p:sldId id="260" r:id="rId8"/>
    <p:sldId id="261" r:id="rId9"/>
    <p:sldId id="277" r:id="rId10"/>
    <p:sldId id="263" r:id="rId11"/>
    <p:sldId id="264" r:id="rId12"/>
    <p:sldId id="270" r:id="rId13"/>
    <p:sldId id="271" r:id="rId14"/>
    <p:sldId id="272" r:id="rId15"/>
    <p:sldId id="273" r:id="rId16"/>
    <p:sldId id="274" r:id="rId17"/>
    <p:sldId id="275" r:id="rId18"/>
    <p:sldId id="265" r:id="rId19"/>
    <p:sldId id="267" r:id="rId20"/>
    <p:sldId id="268" r:id="rId21"/>
    <p:sldId id="269" r:id="rId22"/>
    <p:sldId id="266"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9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418" autoAdjust="0"/>
    <p:restoredTop sz="94660"/>
  </p:normalViewPr>
  <p:slideViewPr>
    <p:cSldViewPr snapToGrid="0">
      <p:cViewPr varScale="1">
        <p:scale>
          <a:sx n="64" d="100"/>
          <a:sy n="64" d="100"/>
        </p:scale>
        <p:origin x="369" y="51"/>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2" y="2492379"/>
            <a:ext cx="6762749" cy="1470025"/>
          </a:xfrm>
        </p:spPr>
        <p:txBody>
          <a:bodyPr/>
          <a:lstStyle>
            <a:lvl1pPr algn="r">
              <a:defRPr sz="4000" b="1">
                <a:effectLst>
                  <a:outerShdw blurRad="38100" dist="38100" dir="2700000" algn="tl">
                    <a:srgbClr val="000000">
                      <a:alpha val="43137"/>
                    </a:srgbClr>
                  </a:outerShdw>
                </a:effectLst>
              </a:defRPr>
            </a:lvl1pPr>
          </a:lstStyle>
          <a:p>
            <a:r>
              <a:rPr lang="en-US" smtClean="0"/>
              <a:t>Click to edit Master title style</a:t>
            </a:r>
            <a:endParaRPr dirty="0"/>
          </a:p>
        </p:txBody>
      </p:sp>
      <p:sp>
        <p:nvSpPr>
          <p:cNvPr id="3" name="Subtitle 2"/>
          <p:cNvSpPr>
            <a:spLocks noGrp="1"/>
          </p:cNvSpPr>
          <p:nvPr>
            <p:ph type="subTitle" idx="1"/>
          </p:nvPr>
        </p:nvSpPr>
        <p:spPr>
          <a:xfrm>
            <a:off x="1600203" y="3966882"/>
            <a:ext cx="6762749" cy="1752600"/>
          </a:xfrm>
        </p:spPr>
        <p:txBody>
          <a:bodyPr>
            <a:normAutofit/>
          </a:bodyPr>
          <a:lstStyle>
            <a:lvl1pPr marL="0" indent="0" algn="r">
              <a:buNone/>
              <a:defRPr sz="20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dirty="0"/>
          </a:p>
        </p:txBody>
      </p:sp>
    </p:spTree>
    <p:extLst>
      <p:ext uri="{BB962C8B-B14F-4D97-AF65-F5344CB8AC3E}">
        <p14:creationId xmlns:p14="http://schemas.microsoft.com/office/powerpoint/2010/main" val="36206396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3002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464" y="590550"/>
            <a:ext cx="3657600" cy="1162050"/>
          </a:xfrm>
        </p:spPr>
        <p:txBody>
          <a:bodyPr/>
          <a:lstStyle>
            <a:lvl1pPr algn="ctr">
              <a:defRPr sz="3200" b="1">
                <a:effectLst>
                  <a:outerShdw blurRad="38100" dist="38100" dir="2700000" algn="tl">
                    <a:srgbClr val="000000">
                      <a:alpha val="43137"/>
                    </a:srgbClr>
                  </a:outerShdw>
                </a:effectLst>
              </a:defRPr>
            </a:lvl1pPr>
          </a:lstStyle>
          <a:p>
            <a:r>
              <a:rPr lang="en-US" smtClean="0"/>
              <a:t>Click to edit Master title style</a:t>
            </a:r>
            <a:endParaRPr/>
          </a:p>
        </p:txBody>
      </p:sp>
      <p:sp>
        <p:nvSpPr>
          <p:cNvPr id="3" name="Content Placeholder 2"/>
          <p:cNvSpPr>
            <a:spLocks noGrp="1"/>
          </p:cNvSpPr>
          <p:nvPr>
            <p:ph idx="1"/>
          </p:nvPr>
        </p:nvSpPr>
        <p:spPr>
          <a:xfrm>
            <a:off x="4693023" y="739592"/>
            <a:ext cx="3657600" cy="5308787"/>
          </a:xfrm>
        </p:spPr>
        <p:txBody>
          <a:bodyPr>
            <a:normAutofit/>
          </a:bodyPr>
          <a:lstStyle>
            <a:lvl1pPr>
              <a:defRPr sz="2000"/>
            </a:lvl1pPr>
            <a:lvl2pPr>
              <a:defRPr sz="1800"/>
            </a:lvl2pPr>
            <a:lvl3pPr>
              <a:defRPr sz="1600"/>
            </a:lvl3pPr>
            <a:lvl4pPr>
              <a:defRPr sz="1400"/>
            </a:lvl4pPr>
            <a:lvl5pPr>
              <a:defRPr sz="14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20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678855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0" y="533400"/>
            <a:ext cx="4476750" cy="1252538"/>
          </a:xfrm>
        </p:spPr>
        <p:txBody>
          <a:bodyPr/>
          <a:lstStyle>
            <a:lvl1pPr algn="l">
              <a:defRPr sz="3200" b="1">
                <a:effectLst>
                  <a:outerShdw blurRad="38100" dist="38100" dir="2700000" algn="tl">
                    <a:srgbClr val="000000">
                      <a:alpha val="43137"/>
                    </a:srgbClr>
                  </a:outerShdw>
                </a:effectLst>
              </a:defRPr>
            </a:lvl1pPr>
          </a:lstStyle>
          <a:p>
            <a:r>
              <a:rPr lang="en-US" smtClean="0"/>
              <a:t>Click to edit Master title style</a:t>
            </a:r>
            <a:endParaRPr dirty="0"/>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20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Picture Placeholder 2"/>
          <p:cNvSpPr>
            <a:spLocks noGrp="1"/>
          </p:cNvSpPr>
          <p:nvPr>
            <p:ph type="pic" idx="1"/>
          </p:nvPr>
        </p:nvSpPr>
        <p:spPr>
          <a:xfrm flipH="1">
            <a:off x="188255" y="179292"/>
            <a:ext cx="3281087" cy="6483096"/>
          </a:xfrm>
          <a:prstGeom prst="round1Rect">
            <a:avLst>
              <a:gd name="adj" fmla="val 17325"/>
            </a:avLst>
          </a:prstGeom>
          <a:blipFill dpi="0" rotWithShape="0">
            <a:blip r:embed="rId2" cstate="print"/>
            <a:srcRect/>
            <a:stretch>
              <a:fillRect/>
            </a:stretch>
          </a:blipFill>
          <a:ln w="28575">
            <a:solidFill>
              <a:schemeClr val="bg1"/>
            </a:solidFill>
          </a:ln>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Drag picture to placeholder or click icon to add</a:t>
            </a:r>
            <a:endParaRPr noProof="0"/>
          </a:p>
        </p:txBody>
      </p:sp>
    </p:spTree>
    <p:extLst>
      <p:ext uri="{BB962C8B-B14F-4D97-AF65-F5344CB8AC3E}">
        <p14:creationId xmlns:p14="http://schemas.microsoft.com/office/powerpoint/2010/main" val="19371038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4710953" y="533400"/>
            <a:ext cx="3657600" cy="1252538"/>
          </a:xfrm>
        </p:spPr>
        <p:txBody>
          <a:bodyPr/>
          <a:lstStyle>
            <a:lvl1pPr algn="l">
              <a:defRPr sz="3200" b="1">
                <a:effectLst>
                  <a:outerShdw blurRad="38100" dist="38100" dir="2700000" algn="tl">
                    <a:srgbClr val="000000">
                      <a:alpha val="43137"/>
                    </a:srgbClr>
                  </a:outerShdw>
                </a:effectLst>
              </a:defRPr>
            </a:lvl1pPr>
          </a:lstStyle>
          <a:p>
            <a:r>
              <a:rPr lang="en-US" smtClean="0"/>
              <a:t>Click to edit Master title style</a:t>
            </a:r>
            <a:endParaRPr dirty="0"/>
          </a:p>
        </p:txBody>
      </p:sp>
      <p:sp>
        <p:nvSpPr>
          <p:cNvPr id="3" name="Picture Placeholder 2"/>
          <p:cNvSpPr>
            <a:spLocks noGrp="1"/>
          </p:cNvSpPr>
          <p:nvPr>
            <p:ph type="pic" idx="1"/>
          </p:nvPr>
        </p:nvSpPr>
        <p:spPr>
          <a:xfrm flipH="1">
            <a:off x="596153" y="1600203"/>
            <a:ext cx="3657600" cy="3657601"/>
          </a:xfrm>
          <a:prstGeom prst="ellipse">
            <a:avLst/>
          </a:prstGeom>
          <a:blipFill dpi="0" rotWithShape="0">
            <a:blip r:embed="rId2" cstate="print"/>
            <a:srcRect/>
            <a:stretch>
              <a:fillRect/>
            </a:stretch>
          </a:blipFill>
          <a:ln w="28575">
            <a:solidFill>
              <a:schemeClr val="bg1"/>
            </a:solidFill>
          </a:ln>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20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501043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1" y="187325"/>
            <a:ext cx="8826500" cy="6483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40" y="3778624"/>
            <a:ext cx="7560515" cy="1102658"/>
          </a:xfrm>
        </p:spPr>
        <p:txBody>
          <a:bodyPr/>
          <a:lstStyle>
            <a:lvl1pPr algn="l">
              <a:defRPr sz="3200" b="1">
                <a:effectLst>
                  <a:outerShdw blurRad="38100" dist="38100" dir="2700000" algn="tl">
                    <a:srgbClr val="000000">
                      <a:alpha val="43137"/>
                    </a:srgbClr>
                  </a:outerShdw>
                </a:effectLst>
              </a:defRPr>
            </a:lvl1pPr>
          </a:lstStyle>
          <a:p>
            <a:r>
              <a:rPr lang="en-US" smtClean="0"/>
              <a:t>Click to edit Master title style</a:t>
            </a:r>
            <a:endParaRPr dirty="0"/>
          </a:p>
        </p:txBody>
      </p:sp>
      <p:sp>
        <p:nvSpPr>
          <p:cNvPr id="3" name="Picture Placeholder 2"/>
          <p:cNvSpPr>
            <a:spLocks noGrp="1"/>
          </p:cNvSpPr>
          <p:nvPr>
            <p:ph type="pic" idx="1"/>
          </p:nvPr>
        </p:nvSpPr>
        <p:spPr>
          <a:xfrm flipH="1">
            <a:off x="871585" y="762000"/>
            <a:ext cx="7427726" cy="2989730"/>
          </a:xfrm>
          <a:prstGeom prst="roundRect">
            <a:avLst>
              <a:gd name="adj" fmla="val 7476"/>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808036" y="4827497"/>
            <a:ext cx="7559977" cy="1220881"/>
          </a:xfrm>
        </p:spPr>
        <p:txBody>
          <a:bodyPr>
            <a:normAutofit/>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5315093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1pPr>
              <a:defRPr sz="2000"/>
            </a:lvl1pPr>
            <a:lvl2pPr>
              <a:defRPr sz="18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753537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8647" y="779463"/>
            <a:ext cx="1358153" cy="5268912"/>
          </a:xfrm>
        </p:spPr>
        <p:txBody>
          <a:bodyPr vert="eaVert"/>
          <a:lstStyle>
            <a:lvl1pPr>
              <a:defRPr sz="3200" b="1">
                <a:effectLst>
                  <a:outerShdw blurRad="38100" dist="38100" dir="2700000" algn="tl">
                    <a:srgbClr val="000000">
                      <a:alpha val="43137"/>
                    </a:srgbClr>
                  </a:outerShdw>
                </a:effectLst>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779462" y="779468"/>
            <a:ext cx="6170613" cy="5268911"/>
          </a:xfrm>
        </p:spPr>
        <p:txBody>
          <a:bodyPr vert="eaVert"/>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435266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1" y="1981200"/>
            <a:ext cx="3818467" cy="4114800"/>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9735" y="1981200"/>
            <a:ext cx="3818467" cy="4114800"/>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32715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3870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34B48EB-4E6A-2E42-BB75-4898541D586F}" type="datetimeFigureOut">
              <a:rPr lang="en-US" smtClean="0"/>
              <a:t>9/28/2018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89B3DBF1-11EE-D74D-843A-7D843BD59E1F}" type="slidenum">
              <a:rPr lang="en-US" smtClean="0"/>
              <a:t>‹#›</a:t>
            </a:fld>
            <a:endParaRPr lang="en-US"/>
          </a:p>
        </p:txBody>
      </p:sp>
    </p:spTree>
    <p:extLst>
      <p:ext uri="{BB962C8B-B14F-4D97-AF65-F5344CB8AC3E}">
        <p14:creationId xmlns:p14="http://schemas.microsoft.com/office/powerpoint/2010/main" val="162439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42595877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34B48EB-4E6A-2E42-BB75-4898541D586F}" type="datetimeFigureOut">
              <a:rPr lang="en-US" smtClean="0"/>
              <a:t>9/28/2018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89B3DBF1-11EE-D74D-843A-7D843BD59E1F}" type="slidenum">
              <a:rPr lang="en-US" smtClean="0"/>
              <a:t>‹#›</a:t>
            </a:fld>
            <a:endParaRPr lang="en-US"/>
          </a:p>
        </p:txBody>
      </p:sp>
    </p:spTree>
    <p:extLst>
      <p:ext uri="{BB962C8B-B14F-4D97-AF65-F5344CB8AC3E}">
        <p14:creationId xmlns:p14="http://schemas.microsoft.com/office/powerpoint/2010/main" val="175495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34B48EB-4E6A-2E42-BB75-4898541D586F}" type="datetimeFigureOut">
              <a:rPr lang="en-US" smtClean="0"/>
              <a:t>9/28/2018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89B3DBF1-11EE-D74D-843A-7D843BD59E1F}" type="slidenum">
              <a:rPr lang="en-US" smtClean="0"/>
              <a:t>‹#›</a:t>
            </a:fld>
            <a:endParaRPr lang="en-US"/>
          </a:p>
        </p:txBody>
      </p:sp>
    </p:spTree>
    <p:extLst>
      <p:ext uri="{BB962C8B-B14F-4D97-AF65-F5344CB8AC3E}">
        <p14:creationId xmlns:p14="http://schemas.microsoft.com/office/powerpoint/2010/main" val="1060190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34B48EB-4E6A-2E42-BB75-4898541D586F}" type="datetimeFigureOut">
              <a:rPr lang="en-US" smtClean="0"/>
              <a:t>9/28/2018</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89B3DBF1-11EE-D74D-843A-7D843BD59E1F}" type="slidenum">
              <a:rPr lang="en-US" smtClean="0"/>
              <a:t>‹#›</a:t>
            </a:fld>
            <a:endParaRPr lang="en-US"/>
          </a:p>
        </p:txBody>
      </p:sp>
    </p:spTree>
    <p:extLst>
      <p:ext uri="{BB962C8B-B14F-4D97-AF65-F5344CB8AC3E}">
        <p14:creationId xmlns:p14="http://schemas.microsoft.com/office/powerpoint/2010/main" val="957578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234B48EB-4E6A-2E42-BB75-4898541D586F}" type="datetimeFigureOut">
              <a:rPr lang="en-US" smtClean="0"/>
              <a:t>9/28/2018</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89B3DBF1-11EE-D74D-843A-7D843BD59E1F}" type="slidenum">
              <a:rPr lang="en-US" smtClean="0"/>
              <a:t>‹#›</a:t>
            </a:fld>
            <a:endParaRPr lang="en-US"/>
          </a:p>
        </p:txBody>
      </p:sp>
    </p:spTree>
    <p:extLst>
      <p:ext uri="{BB962C8B-B14F-4D97-AF65-F5344CB8AC3E}">
        <p14:creationId xmlns:p14="http://schemas.microsoft.com/office/powerpoint/2010/main" val="776592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234B48EB-4E6A-2E42-BB75-4898541D586F}" type="datetimeFigureOut">
              <a:rPr lang="en-US" smtClean="0"/>
              <a:t>9/28/2018</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89B3DBF1-11EE-D74D-843A-7D843BD59E1F}" type="slidenum">
              <a:rPr lang="en-US" smtClean="0"/>
              <a:t>‹#›</a:t>
            </a:fld>
            <a:endParaRPr lang="en-US"/>
          </a:p>
        </p:txBody>
      </p:sp>
    </p:spTree>
    <p:extLst>
      <p:ext uri="{BB962C8B-B14F-4D97-AF65-F5344CB8AC3E}">
        <p14:creationId xmlns:p14="http://schemas.microsoft.com/office/powerpoint/2010/main" val="1925520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234B48EB-4E6A-2E42-BB75-4898541D586F}" type="datetimeFigureOut">
              <a:rPr lang="en-US" smtClean="0"/>
              <a:t>9/28/2018</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89B3DBF1-11EE-D74D-843A-7D843BD59E1F}" type="slidenum">
              <a:rPr lang="en-US" smtClean="0"/>
              <a:t>‹#›</a:t>
            </a:fld>
            <a:endParaRPr lang="en-US"/>
          </a:p>
        </p:txBody>
      </p:sp>
    </p:spTree>
    <p:extLst>
      <p:ext uri="{BB962C8B-B14F-4D97-AF65-F5344CB8AC3E}">
        <p14:creationId xmlns:p14="http://schemas.microsoft.com/office/powerpoint/2010/main" val="1789815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34B48EB-4E6A-2E42-BB75-4898541D586F}" type="datetimeFigureOut">
              <a:rPr lang="en-US" smtClean="0"/>
              <a:t>9/28/2018</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89B3DBF1-11EE-D74D-843A-7D843BD59E1F}" type="slidenum">
              <a:rPr lang="en-US" smtClean="0"/>
              <a:t>‹#›</a:t>
            </a:fld>
            <a:endParaRPr lang="en-US"/>
          </a:p>
        </p:txBody>
      </p:sp>
    </p:spTree>
    <p:extLst>
      <p:ext uri="{BB962C8B-B14F-4D97-AF65-F5344CB8AC3E}">
        <p14:creationId xmlns:p14="http://schemas.microsoft.com/office/powerpoint/2010/main" val="1626690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34B48EB-4E6A-2E42-BB75-4898541D586F}" type="datetimeFigureOut">
              <a:rPr lang="en-US" smtClean="0"/>
              <a:t>9/28/2018</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89B3DBF1-11EE-D74D-843A-7D843BD59E1F}" type="slidenum">
              <a:rPr lang="en-US" smtClean="0"/>
              <a:t>‹#›</a:t>
            </a:fld>
            <a:endParaRPr lang="en-US"/>
          </a:p>
        </p:txBody>
      </p:sp>
    </p:spTree>
    <p:extLst>
      <p:ext uri="{BB962C8B-B14F-4D97-AF65-F5344CB8AC3E}">
        <p14:creationId xmlns:p14="http://schemas.microsoft.com/office/powerpoint/2010/main" val="167847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34B48EB-4E6A-2E42-BB75-4898541D586F}" type="datetimeFigureOut">
              <a:rPr lang="en-US" smtClean="0"/>
              <a:t>9/28/2018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89B3DBF1-11EE-D74D-843A-7D843BD59E1F}" type="slidenum">
              <a:rPr lang="en-US" smtClean="0"/>
              <a:t>‹#›</a:t>
            </a:fld>
            <a:endParaRPr lang="en-US"/>
          </a:p>
        </p:txBody>
      </p:sp>
    </p:spTree>
    <p:extLst>
      <p:ext uri="{BB962C8B-B14F-4D97-AF65-F5344CB8AC3E}">
        <p14:creationId xmlns:p14="http://schemas.microsoft.com/office/powerpoint/2010/main" val="1372433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34B48EB-4E6A-2E42-BB75-4898541D586F}" type="datetimeFigureOut">
              <a:rPr lang="en-US" smtClean="0"/>
              <a:t>9/28/2018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89B3DBF1-11EE-D74D-843A-7D843BD59E1F}" type="slidenum">
              <a:rPr lang="en-US" smtClean="0"/>
              <a:t>‹#›</a:t>
            </a:fld>
            <a:endParaRPr lang="en-US"/>
          </a:p>
        </p:txBody>
      </p:sp>
    </p:spTree>
    <p:extLst>
      <p:ext uri="{BB962C8B-B14F-4D97-AF65-F5344CB8AC3E}">
        <p14:creationId xmlns:p14="http://schemas.microsoft.com/office/powerpoint/2010/main" val="36784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465" y="2591364"/>
            <a:ext cx="7583487" cy="1362075"/>
          </a:xfrm>
        </p:spPr>
        <p:txBody>
          <a:bodyPr>
            <a:noAutofit/>
          </a:bodyPr>
          <a:lstStyle>
            <a:lvl1pPr algn="l">
              <a:defRPr sz="4000" b="1" cap="none" baseline="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779465" y="3950358"/>
            <a:ext cx="7583487" cy="1500187"/>
          </a:xfrm>
        </p:spPr>
        <p:txBody>
          <a:bodyPr/>
          <a:lstStyle>
            <a:lvl1pPr marL="0" indent="0" algn="l">
              <a:buNone/>
              <a:defRPr sz="2000" cap="none" baseline="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337723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dirty="0"/>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024995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6"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6"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5" y="381000"/>
            <a:ext cx="7583487" cy="1044388"/>
          </a:xfrm>
        </p:spPr>
        <p:txBody>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dirty="0"/>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2250"/>
              </a:lnSpc>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79463" y="2452737"/>
            <a:ext cx="3657600" cy="3686175"/>
          </a:xfrm>
        </p:spPr>
        <p:txBody>
          <a:bodyPr>
            <a:normAutofit/>
          </a:bodyPr>
          <a:lstStyle>
            <a:lvl1pPr>
              <a:defRPr sz="2000"/>
            </a:lvl1pPr>
            <a:lvl2pPr>
              <a:defRPr sz="1800"/>
            </a:lvl2pPr>
            <a:lvl3pPr>
              <a:defRPr sz="1600"/>
            </a:lvl3pPr>
            <a:lvl4pPr>
              <a:defRPr sz="1400"/>
            </a:lvl4pPr>
            <a:lvl5pPr>
              <a:defRPr sz="14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2250"/>
              </a:lnSpc>
              <a:buNone/>
              <a:defRPr sz="2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5350" y="2362203"/>
            <a:ext cx="3657600" cy="3686175"/>
          </a:xfrm>
        </p:spPr>
        <p:txBody>
          <a:bodyPr>
            <a:normAutofit/>
          </a:bodyPr>
          <a:lstStyle>
            <a:lvl1pPr>
              <a:defRPr sz="2000"/>
            </a:lvl1pPr>
            <a:lvl2pPr>
              <a:defRPr sz="1800"/>
            </a:lvl2pPr>
            <a:lvl3pPr>
              <a:defRPr sz="1600"/>
            </a:lvl3pPr>
            <a:lvl4pPr>
              <a:defRPr sz="1400"/>
            </a:lvl4pPr>
            <a:lvl5pPr>
              <a:defRPr sz="14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8379346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dirty="0"/>
          </a:p>
        </p:txBody>
      </p:sp>
      <p:sp>
        <p:nvSpPr>
          <p:cNvPr id="3" name="Content Placeholder 2"/>
          <p:cNvSpPr>
            <a:spLocks noGrp="1"/>
          </p:cNvSpPr>
          <p:nvPr>
            <p:ph sz="half" idx="1"/>
          </p:nvPr>
        </p:nvSpPr>
        <p:spPr>
          <a:xfrm>
            <a:off x="779464" y="1828801"/>
            <a:ext cx="7585076" cy="2057400"/>
          </a:xfrm>
        </p:spPr>
        <p:txBody>
          <a:bodyPr>
            <a:normAutofit/>
          </a:bodyPr>
          <a:lstStyle>
            <a:lvl1pP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3"/>
          </p:nvPr>
        </p:nvSpPr>
        <p:spPr>
          <a:xfrm>
            <a:off x="779464" y="3991816"/>
            <a:ext cx="7585076" cy="2057400"/>
          </a:xfrm>
        </p:spPr>
        <p:txBody>
          <a:bodyPr>
            <a:normAutofit/>
          </a:bodyPr>
          <a:lstStyle>
            <a:lvl1pP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764419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dirty="0"/>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600"/>
            </a:lvl3pPr>
            <a:lvl4pPr>
              <a:defRPr sz="1400"/>
            </a:lvl4pPr>
            <a:lvl5pPr>
              <a:defRPr sz="14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42273607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1800"/>
            </a:lvl1pPr>
            <a:lvl2pPr>
              <a:defRPr sz="1600"/>
            </a:lvl2pPr>
            <a:lvl3pPr>
              <a:defRPr sz="1600"/>
            </a:lvl3pPr>
            <a:lvl4pPr>
              <a:defRPr sz="1600"/>
            </a:lvl4pPr>
            <a:lvl5pPr>
              <a:defRPr sz="16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1800"/>
            </a:lvl1pPr>
            <a:lvl2pPr>
              <a:defRPr sz="1600"/>
            </a:lvl2pPr>
            <a:lvl3pPr>
              <a:defRPr sz="1600"/>
            </a:lvl3pPr>
            <a:lvl4pPr>
              <a:defRPr sz="1600"/>
            </a:lvl4pPr>
            <a:lvl5pPr>
              <a:defRPr sz="16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1800"/>
            </a:lvl1pPr>
            <a:lvl2pPr>
              <a:defRPr sz="1600"/>
            </a:lvl2pPr>
            <a:lvl3pPr>
              <a:defRPr sz="1600"/>
            </a:lvl3pPr>
            <a:lvl4pPr>
              <a:defRPr sz="1600"/>
            </a:lvl4pPr>
            <a:lvl5pPr>
              <a:defRPr sz="16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1800"/>
            </a:lvl1pPr>
            <a:lvl2pPr>
              <a:defRPr sz="1600"/>
            </a:lvl2pPr>
            <a:lvl3pPr>
              <a:defRPr sz="1600"/>
            </a:lvl3pPr>
            <a:lvl4pPr>
              <a:defRPr sz="1600"/>
            </a:lvl4pPr>
            <a:lvl5pPr>
              <a:defRPr sz="16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6355505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a:p>
        </p:txBody>
      </p:sp>
    </p:spTree>
    <p:extLst>
      <p:ext uri="{BB962C8B-B14F-4D97-AF65-F5344CB8AC3E}">
        <p14:creationId xmlns:p14="http://schemas.microsoft.com/office/powerpoint/2010/main" val="42383454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 Diagonal Corner Rectangle 7"/>
          <p:cNvSpPr/>
          <p:nvPr/>
        </p:nvSpPr>
        <p:spPr>
          <a:xfrm>
            <a:off x="188913" y="186222"/>
            <a:ext cx="8764588" cy="6478588"/>
          </a:xfrm>
          <a:prstGeom prst="round2DiagRect">
            <a:avLst>
              <a:gd name="adj1" fmla="val 13107"/>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350"/>
          </a:p>
        </p:txBody>
      </p:sp>
      <p:sp>
        <p:nvSpPr>
          <p:cNvPr id="1027" name="Title Placeholder 1"/>
          <p:cNvSpPr>
            <a:spLocks noGrp="1"/>
          </p:cNvSpPr>
          <p:nvPr>
            <p:ph type="title"/>
          </p:nvPr>
        </p:nvSpPr>
        <p:spPr bwMode="auto">
          <a:xfrm>
            <a:off x="779464" y="381002"/>
            <a:ext cx="7583487"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pic>
        <p:nvPicPr>
          <p:cNvPr id="12" name="Picture 8" descr="Overlay-ContentSlides.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5414" y="186222"/>
            <a:ext cx="8828087" cy="648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779464" y="1828802"/>
            <a:ext cx="7583487" cy="420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pic>
        <p:nvPicPr>
          <p:cNvPr id="2" name="Picture 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6071795"/>
            <a:ext cx="3840480" cy="790687"/>
          </a:xfrm>
          <a:prstGeom prst="round1Rect">
            <a:avLst>
              <a:gd name="adj" fmla="val 43051"/>
            </a:avLst>
          </a:prstGeom>
        </p:spPr>
      </p:pic>
    </p:spTree>
    <p:extLst>
      <p:ext uri="{BB962C8B-B14F-4D97-AF65-F5344CB8AC3E}">
        <p14:creationId xmlns:p14="http://schemas.microsoft.com/office/powerpoint/2010/main" val="1555165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txStyles>
    <p:titleStyle>
      <a:lvl1pPr algn="l" rtl="0" eaLnBrk="1" fontAlgn="base" hangingPunct="1">
        <a:spcBef>
          <a:spcPct val="0"/>
        </a:spcBef>
        <a:spcAft>
          <a:spcPct val="0"/>
        </a:spcAft>
        <a:defRPr sz="4000" b="1" kern="1200">
          <a:solidFill>
            <a:schemeClr val="bg1"/>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2850">
          <a:solidFill>
            <a:schemeClr val="bg1"/>
          </a:solidFill>
          <a:latin typeface="Trebuchet MS" panose="020B0603020202020204" pitchFamily="34" charset="0"/>
        </a:defRPr>
      </a:lvl2pPr>
      <a:lvl3pPr algn="l" rtl="0" eaLnBrk="1" fontAlgn="base" hangingPunct="1">
        <a:spcBef>
          <a:spcPct val="0"/>
        </a:spcBef>
        <a:spcAft>
          <a:spcPct val="0"/>
        </a:spcAft>
        <a:defRPr sz="2850">
          <a:solidFill>
            <a:schemeClr val="bg1"/>
          </a:solidFill>
          <a:latin typeface="Trebuchet MS" panose="020B0603020202020204" pitchFamily="34" charset="0"/>
        </a:defRPr>
      </a:lvl3pPr>
      <a:lvl4pPr algn="l" rtl="0" eaLnBrk="1" fontAlgn="base" hangingPunct="1">
        <a:spcBef>
          <a:spcPct val="0"/>
        </a:spcBef>
        <a:spcAft>
          <a:spcPct val="0"/>
        </a:spcAft>
        <a:defRPr sz="2850">
          <a:solidFill>
            <a:schemeClr val="bg1"/>
          </a:solidFill>
          <a:latin typeface="Trebuchet MS" panose="020B0603020202020204" pitchFamily="34" charset="0"/>
        </a:defRPr>
      </a:lvl4pPr>
      <a:lvl5pPr algn="l" rtl="0" eaLnBrk="1" fontAlgn="base" hangingPunct="1">
        <a:spcBef>
          <a:spcPct val="0"/>
        </a:spcBef>
        <a:spcAft>
          <a:spcPct val="0"/>
        </a:spcAft>
        <a:defRPr sz="2850">
          <a:solidFill>
            <a:schemeClr val="bg1"/>
          </a:solidFill>
          <a:latin typeface="Trebuchet MS" panose="020B0603020202020204" pitchFamily="34" charset="0"/>
        </a:defRPr>
      </a:lvl5pPr>
      <a:lvl6pPr marL="342900" algn="l" rtl="0" eaLnBrk="1" fontAlgn="base" hangingPunct="1">
        <a:spcBef>
          <a:spcPct val="0"/>
        </a:spcBef>
        <a:spcAft>
          <a:spcPct val="0"/>
        </a:spcAft>
        <a:defRPr sz="2850">
          <a:solidFill>
            <a:schemeClr val="bg1"/>
          </a:solidFill>
          <a:latin typeface="Trebuchet MS" panose="020B0603020202020204" pitchFamily="34" charset="0"/>
        </a:defRPr>
      </a:lvl6pPr>
      <a:lvl7pPr marL="685800" algn="l" rtl="0" eaLnBrk="1" fontAlgn="base" hangingPunct="1">
        <a:spcBef>
          <a:spcPct val="0"/>
        </a:spcBef>
        <a:spcAft>
          <a:spcPct val="0"/>
        </a:spcAft>
        <a:defRPr sz="2850">
          <a:solidFill>
            <a:schemeClr val="bg1"/>
          </a:solidFill>
          <a:latin typeface="Trebuchet MS" panose="020B0603020202020204" pitchFamily="34" charset="0"/>
        </a:defRPr>
      </a:lvl7pPr>
      <a:lvl8pPr marL="1028700" algn="l" rtl="0" eaLnBrk="1" fontAlgn="base" hangingPunct="1">
        <a:spcBef>
          <a:spcPct val="0"/>
        </a:spcBef>
        <a:spcAft>
          <a:spcPct val="0"/>
        </a:spcAft>
        <a:defRPr sz="2850">
          <a:solidFill>
            <a:schemeClr val="bg1"/>
          </a:solidFill>
          <a:latin typeface="Trebuchet MS" panose="020B0603020202020204" pitchFamily="34" charset="0"/>
        </a:defRPr>
      </a:lvl8pPr>
      <a:lvl9pPr marL="1371600" algn="l" rtl="0" eaLnBrk="1" fontAlgn="base" hangingPunct="1">
        <a:spcBef>
          <a:spcPct val="0"/>
        </a:spcBef>
        <a:spcAft>
          <a:spcPct val="0"/>
        </a:spcAft>
        <a:defRPr sz="2850">
          <a:solidFill>
            <a:schemeClr val="bg1"/>
          </a:solidFill>
          <a:latin typeface="Trebuchet MS" panose="020B0603020202020204" pitchFamily="34" charset="0"/>
        </a:defRPr>
      </a:lvl9pPr>
    </p:titleStyle>
    <p:bodyStyle>
      <a:lvl1pPr marL="211931" indent="-211931" algn="l" rtl="0" eaLnBrk="1" fontAlgn="base" hangingPunct="1">
        <a:spcBef>
          <a:spcPts val="1500"/>
        </a:spcBef>
        <a:spcAft>
          <a:spcPct val="0"/>
        </a:spcAft>
        <a:buFont typeface="Wingdings 2" panose="05020102010507070707" pitchFamily="18" charset="2"/>
        <a:buChar char=""/>
        <a:defRPr sz="2400" kern="1200">
          <a:solidFill>
            <a:schemeClr val="bg1"/>
          </a:solidFill>
          <a:latin typeface="+mn-lt"/>
          <a:ea typeface="+mn-ea"/>
          <a:cs typeface="+mn-cs"/>
        </a:defRPr>
      </a:lvl1pPr>
      <a:lvl2pPr marL="433388" indent="-221456" algn="l" rtl="0" eaLnBrk="1" fontAlgn="base" hangingPunct="1">
        <a:spcBef>
          <a:spcPts val="450"/>
        </a:spcBef>
        <a:spcAft>
          <a:spcPct val="0"/>
        </a:spcAft>
        <a:buFont typeface="Wingdings 2" panose="05020102010507070707" pitchFamily="18" charset="2"/>
        <a:buChar char=""/>
        <a:defRPr sz="2000" kern="1200">
          <a:solidFill>
            <a:schemeClr val="bg1"/>
          </a:solidFill>
          <a:latin typeface="+mn-lt"/>
          <a:ea typeface="+mn-ea"/>
          <a:cs typeface="+mn-cs"/>
        </a:defRPr>
      </a:lvl2pPr>
      <a:lvl3pPr marL="645319" indent="-211931" algn="l" rtl="0" eaLnBrk="1" fontAlgn="base" hangingPunct="1">
        <a:spcBef>
          <a:spcPts val="450"/>
        </a:spcBef>
        <a:spcAft>
          <a:spcPct val="0"/>
        </a:spcAft>
        <a:buFont typeface="Wingdings 2" panose="05020102010507070707" pitchFamily="18" charset="2"/>
        <a:buChar char=""/>
        <a:defRPr sz="1800" kern="1200">
          <a:solidFill>
            <a:schemeClr val="bg1"/>
          </a:solidFill>
          <a:latin typeface="+mn-lt"/>
          <a:ea typeface="+mn-ea"/>
          <a:cs typeface="+mn-cs"/>
        </a:defRPr>
      </a:lvl3pPr>
      <a:lvl4pPr marL="857250" indent="-211931" algn="l" rtl="0" eaLnBrk="1" fontAlgn="base" hangingPunct="1">
        <a:spcBef>
          <a:spcPts val="450"/>
        </a:spcBef>
        <a:spcAft>
          <a:spcPct val="0"/>
        </a:spcAft>
        <a:buFont typeface="Wingdings 2" panose="05020102010507070707" pitchFamily="18" charset="2"/>
        <a:buChar char=""/>
        <a:defRPr sz="1600" kern="1200">
          <a:solidFill>
            <a:schemeClr val="bg1"/>
          </a:solidFill>
          <a:latin typeface="+mn-lt"/>
          <a:ea typeface="+mn-ea"/>
          <a:cs typeface="+mn-cs"/>
        </a:defRPr>
      </a:lvl4pPr>
      <a:lvl5pPr marL="1069181" indent="-211931" algn="l" rtl="0" eaLnBrk="1" fontAlgn="base" hangingPunct="1">
        <a:spcBef>
          <a:spcPts val="450"/>
        </a:spcBef>
        <a:spcAft>
          <a:spcPct val="0"/>
        </a:spcAft>
        <a:buFont typeface="Wingdings 2" panose="05020102010507070707" pitchFamily="18" charset="2"/>
        <a:buChar char=""/>
        <a:defRPr sz="16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F90C9"/>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71795"/>
            <a:ext cx="3840480" cy="790687"/>
          </a:xfrm>
          <a:prstGeom prst="round1Rect">
            <a:avLst>
              <a:gd name="adj" fmla="val 43051"/>
            </a:avLst>
          </a:prstGeom>
          <a:noFill/>
        </p:spPr>
      </p:pic>
      <p:sp>
        <p:nvSpPr>
          <p:cNvPr id="8" name="Rectangle 7"/>
          <p:cNvSpPr/>
          <p:nvPr userDrawn="1"/>
        </p:nvSpPr>
        <p:spPr>
          <a:xfrm>
            <a:off x="0" y="-1"/>
            <a:ext cx="9144000" cy="58655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681014"/>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file:////Users/AAPD/Desktop/PPA%20Powerpoint/facebook.jpg" TargetMode="External"/><Relationship Id="rId2" Type="http://schemas.openxmlformats.org/officeDocument/2006/relationships/image" Target="../media/image11.jpg"/><Relationship Id="rId1" Type="http://schemas.openxmlformats.org/officeDocument/2006/relationships/slideLayout" Target="../slideLayouts/slideLayout19.xml"/><Relationship Id="rId5" Type="http://schemas.openxmlformats.org/officeDocument/2006/relationships/image" Target="file:////Users/AAPD/Downloads/90-Social-Media-Vector-Icons/Png/48px/Glossy/facebook-dreamstale25.png"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file:////Users/AAPD/Desktop/PPA%20Powerpoint/facebookgroup.jpg" TargetMode="External"/><Relationship Id="rId2" Type="http://schemas.openxmlformats.org/officeDocument/2006/relationships/image" Target="../media/image13.jpeg"/><Relationship Id="rId1" Type="http://schemas.openxmlformats.org/officeDocument/2006/relationships/slideLayout" Target="../slideLayouts/slideLayout19.xml"/><Relationship Id="rId5" Type="http://schemas.openxmlformats.org/officeDocument/2006/relationships/image" Target="file:////Users/AAPD/Downloads/90-Social-Media-Vector-Icons/Png/48px/Glossy/facebook-dreamstale25.png"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file:////Users/AAPD/Downloads/Twitter%20All%20Brand%20Resources/Twitter%20Social%20Icons/Twitter_SocialIcon_Square/Twitter_Social_Icon_Square_Color.png" TargetMode="External"/><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file:////Users/AAPD/Desktop/PPA%20Powerpoint/AAPDTwitter.jpg"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file:////Users/AAPD/Desktop/AAPD%20Digital%20PowerPoint/PDT.jpg" TargetMode="External"/><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file:////Users/AAPD/Desktop/AAPD%20Digital%20PowerPoint/PPA%20Powerpoint/mychildrensteeth.jpg" TargetMode="External"/><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file:////Users/AAPD/Desktop/AAPD%20Digital%20PowerPoint/mychildrensteeth.jpg" TargetMode="External"/><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file:////Users/AAPD/Desktop/AAPD%20Digital%20PowerPoint/aapd.org.jpg" TargetMode="External"/><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file:////Users/AAPD/Desktop/AAPD%20Digital%20PowerPoint/Higher%2520Logic%2520Product%2520Overview.mp4" TargetMode="External"/><Relationship Id="rId1" Type="http://schemas.microsoft.com/office/2007/relationships/media" Target="file:////Users/AAPD/Desktop/AAPD%20Digital%20PowerPoint/Higher%2520Logic%2520Product%2520Overview.mp4" TargetMode="Externa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file:////Users/AAPD/Dropbox/AAPD%20Logo%20&#174;/Horizontal/AAPD_Lockup_Horiz_Color.jpg" TargetMode="External"/><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file:////Users/AAPD/Desktop/PPA%20Powerpoint/UsingAAPDLogo.jpg" TargetMode="External"/><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file:////Users/AAPD/Desktop/PPA%20Powerpoint/downloadlogo.jpg" TargetMode="External"/><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file:////Users/AAPD/Dropbox/AAPD%20Logo%20&#174;/Horizontal/AAPD_Lockup_Horiz_Color.jpg" TargetMode="External"/><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file:////Users/AAPD/Desktop/AAPD%20Digital%20PowerPoint/vspd_logo_large.jpg" TargetMode="External"/><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
            </a:r>
            <a:br>
              <a:rPr lang="en-US" dirty="0">
                <a:effectLst/>
              </a:rPr>
            </a:br>
            <a:r>
              <a:rPr lang="en-US" dirty="0">
                <a:effectLst/>
              </a:rPr>
              <a:t/>
            </a:r>
            <a:br>
              <a:rPr lang="en-US" dirty="0">
                <a:effectLst/>
              </a:rPr>
            </a:br>
            <a:r>
              <a:rPr lang="en-US" dirty="0">
                <a:effectLst/>
              </a:rPr>
              <a:t> Logos, E Newsletters, </a:t>
            </a:r>
            <a:r>
              <a:rPr lang="en-US" dirty="0" smtClean="0">
                <a:effectLst/>
              </a:rPr>
              <a:t>Social Media, &amp; Websites</a:t>
            </a:r>
            <a:r>
              <a:rPr lang="en-US" dirty="0">
                <a:effectLst/>
              </a:rPr>
              <a:t> </a:t>
            </a:r>
          </a:p>
        </p:txBody>
      </p:sp>
      <p:sp>
        <p:nvSpPr>
          <p:cNvPr id="3" name="Subtitle 2"/>
          <p:cNvSpPr>
            <a:spLocks noGrp="1"/>
          </p:cNvSpPr>
          <p:nvPr>
            <p:ph type="subTitle" idx="1"/>
          </p:nvPr>
        </p:nvSpPr>
        <p:spPr/>
        <p:txBody>
          <a:bodyPr/>
          <a:lstStyle/>
          <a:p>
            <a:r>
              <a:rPr lang="en-US" dirty="0" smtClean="0"/>
              <a:t>Your Guide to the Digital AAPD</a:t>
            </a:r>
            <a:endParaRPr lang="en-US" dirty="0"/>
          </a:p>
        </p:txBody>
      </p:sp>
    </p:spTree>
    <p:extLst>
      <p:ext uri="{BB962C8B-B14F-4D97-AF65-F5344CB8AC3E}">
        <p14:creationId xmlns:p14="http://schemas.microsoft.com/office/powerpoint/2010/main" val="2212737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2240" y="6162038"/>
            <a:ext cx="5120640" cy="47752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latin typeface="Trebuchet MS" charset="0"/>
                <a:ea typeface="Trebuchet MS" charset="0"/>
                <a:cs typeface="Trebuchet MS" charset="0"/>
              </a:rPr>
              <a:t>AAPD E Newsletters</a:t>
            </a:r>
            <a:endParaRPr lang="en-US" sz="2400" dirty="0">
              <a:latin typeface="Trebuchet MS" charset="0"/>
              <a:ea typeface="Trebuchet MS" charset="0"/>
              <a:cs typeface="Trebuchet MS" charset="0"/>
            </a:endParaRPr>
          </a:p>
        </p:txBody>
      </p:sp>
      <p:sp>
        <p:nvSpPr>
          <p:cNvPr id="5" name="TextBox 4"/>
          <p:cNvSpPr txBox="1"/>
          <p:nvPr/>
        </p:nvSpPr>
        <p:spPr>
          <a:xfrm>
            <a:off x="365760" y="314960"/>
            <a:ext cx="8392160" cy="4924425"/>
          </a:xfrm>
          <a:prstGeom prst="rect">
            <a:avLst/>
          </a:prstGeom>
          <a:noFill/>
        </p:spPr>
        <p:txBody>
          <a:bodyPr wrap="square" rtlCol="0">
            <a:spAutoFit/>
          </a:bodyPr>
          <a:lstStyle/>
          <a:p>
            <a:r>
              <a:rPr lang="en-US" sz="2000" b="1" dirty="0" smtClean="0">
                <a:solidFill>
                  <a:srgbClr val="0F90C9"/>
                </a:solidFill>
              </a:rPr>
              <a:t>District and State Chapters, do you have an AAPD-approved meeting or CE Course you’d like to promote?</a:t>
            </a:r>
          </a:p>
          <a:p>
            <a:endParaRPr lang="en-US" sz="2000" dirty="0" smtClean="0">
              <a:solidFill>
                <a:srgbClr val="0F90C9"/>
              </a:solidFill>
            </a:endParaRPr>
          </a:p>
          <a:p>
            <a:r>
              <a:rPr lang="en-US" sz="2000" dirty="0" smtClean="0">
                <a:solidFill>
                  <a:srgbClr val="0F90C9"/>
                </a:solidFill>
              </a:rPr>
              <a:t>AAPD can include these in our bi-monthly E-News. AAPD will also add these under the event section of the AAPD website. </a:t>
            </a:r>
          </a:p>
          <a:p>
            <a:endParaRPr lang="en-US" sz="2000" dirty="0" smtClean="0">
              <a:solidFill>
                <a:srgbClr val="0F90C9"/>
              </a:solidFill>
            </a:endParaRPr>
          </a:p>
          <a:p>
            <a:r>
              <a:rPr lang="en-US" sz="2000" dirty="0" smtClean="0">
                <a:solidFill>
                  <a:srgbClr val="0F90C9"/>
                </a:solidFill>
              </a:rPr>
              <a:t>AAPD </a:t>
            </a:r>
            <a:r>
              <a:rPr lang="en-US" sz="2000" dirty="0">
                <a:solidFill>
                  <a:srgbClr val="0F90C9"/>
                </a:solidFill>
              </a:rPr>
              <a:t>Headquarters </a:t>
            </a:r>
            <a:r>
              <a:rPr lang="en-US" sz="2000" dirty="0" smtClean="0">
                <a:solidFill>
                  <a:srgbClr val="0F90C9"/>
                </a:solidFill>
              </a:rPr>
              <a:t>can prepare </a:t>
            </a:r>
            <a:r>
              <a:rPr lang="en-US" sz="2000" dirty="0">
                <a:solidFill>
                  <a:srgbClr val="0F90C9"/>
                </a:solidFill>
              </a:rPr>
              <a:t>and send a </a:t>
            </a:r>
            <a:r>
              <a:rPr lang="en-US" sz="2000" b="1" dirty="0">
                <a:solidFill>
                  <a:srgbClr val="0F90C9"/>
                </a:solidFill>
              </a:rPr>
              <a:t>quarterly District </a:t>
            </a:r>
            <a:r>
              <a:rPr lang="en-US" sz="2000" b="1" dirty="0" smtClean="0">
                <a:solidFill>
                  <a:srgbClr val="0F90C9"/>
                </a:solidFill>
              </a:rPr>
              <a:t>e-newsletter </a:t>
            </a:r>
            <a:r>
              <a:rPr lang="en-US" sz="2000" dirty="0">
                <a:solidFill>
                  <a:srgbClr val="0F90C9"/>
                </a:solidFill>
              </a:rPr>
              <a:t>at the request of District </a:t>
            </a:r>
            <a:r>
              <a:rPr lang="en-US" sz="2000" dirty="0" smtClean="0">
                <a:solidFill>
                  <a:srgbClr val="0F90C9"/>
                </a:solidFill>
              </a:rPr>
              <a:t>leadership. District leaders can gather stories and information and </a:t>
            </a:r>
            <a:r>
              <a:rPr lang="en-US" sz="2000" b="1" dirty="0" smtClean="0">
                <a:solidFill>
                  <a:srgbClr val="0F90C9"/>
                </a:solidFill>
              </a:rPr>
              <a:t>quarterly</a:t>
            </a:r>
            <a:r>
              <a:rPr lang="en-US" sz="2000" dirty="0" smtClean="0">
                <a:solidFill>
                  <a:srgbClr val="0F90C9"/>
                </a:solidFill>
              </a:rPr>
              <a:t> send to AAPD and we will format and send to members in your district. If this is something you are interested in, contact Web and Social Media Coordinator Lily Snyder to set up your e-newsletter schedule today.</a:t>
            </a:r>
          </a:p>
          <a:p>
            <a:endParaRPr lang="en-US" sz="2000" dirty="0" smtClean="0">
              <a:solidFill>
                <a:srgbClr val="0F90C9"/>
              </a:solidFill>
            </a:endParaRPr>
          </a:p>
          <a:p>
            <a:pPr algn="ctr"/>
            <a:r>
              <a:rPr lang="en-US" sz="3600" b="1" dirty="0" err="1" smtClean="0">
                <a:solidFill>
                  <a:srgbClr val="0F90C9"/>
                </a:solidFill>
              </a:rPr>
              <a:t>lsnyder@aapd.org</a:t>
            </a:r>
            <a:endParaRPr lang="en-US" sz="3600" b="1" dirty="0" smtClean="0">
              <a:solidFill>
                <a:srgbClr val="0F90C9"/>
              </a:solidFill>
            </a:endParaRPr>
          </a:p>
          <a:p>
            <a:endParaRPr lang="en-US" b="1" dirty="0" smtClean="0">
              <a:solidFill>
                <a:srgbClr val="0F90C9"/>
              </a:solidFill>
            </a:endParaRPr>
          </a:p>
        </p:txBody>
      </p:sp>
    </p:spTree>
    <p:extLst>
      <p:ext uri="{BB962C8B-B14F-4D97-AF65-F5344CB8AC3E}">
        <p14:creationId xmlns:p14="http://schemas.microsoft.com/office/powerpoint/2010/main" val="1792982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 Media</a:t>
            </a:r>
            <a:endParaRPr lang="en-US" dirty="0"/>
          </a:p>
        </p:txBody>
      </p:sp>
    </p:spTree>
    <p:extLst>
      <p:ext uri="{BB962C8B-B14F-4D97-AF65-F5344CB8AC3E}">
        <p14:creationId xmlns:p14="http://schemas.microsoft.com/office/powerpoint/2010/main" val="385641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2240" y="6162038"/>
            <a:ext cx="5120640" cy="47752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latin typeface="Trebuchet MS" charset="0"/>
                <a:ea typeface="Trebuchet MS" charset="0"/>
                <a:cs typeface="Trebuchet MS" charset="0"/>
              </a:rPr>
              <a:t>Facebook </a:t>
            </a:r>
            <a:r>
              <a:rPr lang="en-US" sz="2400" dirty="0">
                <a:latin typeface="Trebuchet MS" charset="0"/>
                <a:ea typeface="Trebuchet MS" charset="0"/>
                <a:cs typeface="Trebuchet MS" charset="0"/>
              </a:rPr>
              <a:t>Consumer </a:t>
            </a:r>
          </a:p>
        </p:txBody>
      </p:sp>
      <p:sp>
        <p:nvSpPr>
          <p:cNvPr id="7" name="TextBox 6"/>
          <p:cNvSpPr txBox="1"/>
          <p:nvPr/>
        </p:nvSpPr>
        <p:spPr>
          <a:xfrm>
            <a:off x="1037062" y="314960"/>
            <a:ext cx="7720857" cy="1292662"/>
          </a:xfrm>
          <a:prstGeom prst="rect">
            <a:avLst/>
          </a:prstGeom>
          <a:noFill/>
        </p:spPr>
        <p:txBody>
          <a:bodyPr wrap="square" rtlCol="0">
            <a:spAutoFit/>
          </a:bodyPr>
          <a:lstStyle/>
          <a:p>
            <a:r>
              <a:rPr lang="en-US" sz="2000" dirty="0">
                <a:solidFill>
                  <a:srgbClr val="0F90C9"/>
                </a:solidFill>
              </a:rPr>
              <a:t>Follow the AAPD consumer Facebook page where you can learn and share AAPD tips and tricks to good oral health.</a:t>
            </a:r>
          </a:p>
          <a:p>
            <a:r>
              <a:rPr lang="en-US" sz="2000" i="1" dirty="0">
                <a:solidFill>
                  <a:srgbClr val="0F90C9"/>
                </a:solidFill>
              </a:rPr>
              <a:t>@</a:t>
            </a:r>
            <a:r>
              <a:rPr lang="en-US" sz="2000" i="1" dirty="0" err="1">
                <a:solidFill>
                  <a:srgbClr val="0F90C9"/>
                </a:solidFill>
              </a:rPr>
              <a:t>AmericanAcademyofPediatricDentistry</a:t>
            </a:r>
            <a:endParaRPr lang="en-US" sz="2000" i="1" dirty="0">
              <a:solidFill>
                <a:srgbClr val="0F90C9"/>
              </a:solidFill>
            </a:endParaRPr>
          </a:p>
          <a:p>
            <a:endParaRPr lang="en-US" dirty="0" smtClean="0">
              <a:solidFill>
                <a:srgbClr val="0F90C9"/>
              </a:solidFill>
            </a:endParaRPr>
          </a:p>
        </p:txBody>
      </p:sp>
      <p:pic>
        <p:nvPicPr>
          <p:cNvPr id="9" name="Picture 8"/>
          <p:cNvPicPr>
            <a:picLocks noChangeAspect="1"/>
          </p:cNvPicPr>
          <p:nvPr/>
        </p:nvPicPr>
        <p:blipFill rotWithShape="1">
          <a:blip r:embed="rId2" r:link="rId3">
            <a:extLst>
              <a:ext uri="{28A0092B-C50C-407E-A947-70E740481C1C}">
                <a14:useLocalDpi xmlns:a14="http://schemas.microsoft.com/office/drawing/2010/main" val="0"/>
              </a:ext>
            </a:extLst>
          </a:blip>
          <a:srcRect b="26829"/>
          <a:stretch/>
        </p:blipFill>
        <p:spPr>
          <a:xfrm>
            <a:off x="1137423" y="1026161"/>
            <a:ext cx="6802245" cy="4655236"/>
          </a:xfrm>
          <a:prstGeom prst="rect">
            <a:avLst/>
          </a:prstGeom>
        </p:spPr>
      </p:pic>
      <p:pic>
        <p:nvPicPr>
          <p:cNvPr id="2" name="Picture 1"/>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235260" y="351691"/>
            <a:ext cx="609600" cy="609600"/>
          </a:xfrm>
          <a:prstGeom prst="rect">
            <a:avLst/>
          </a:prstGeom>
        </p:spPr>
      </p:pic>
    </p:spTree>
    <p:extLst>
      <p:ext uri="{BB962C8B-B14F-4D97-AF65-F5344CB8AC3E}">
        <p14:creationId xmlns:p14="http://schemas.microsoft.com/office/powerpoint/2010/main" val="1491991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2240" y="6162038"/>
            <a:ext cx="5120640" cy="47752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latin typeface="Trebuchet MS" charset="0"/>
                <a:ea typeface="Trebuchet MS" charset="0"/>
                <a:cs typeface="Trebuchet MS" charset="0"/>
              </a:rPr>
              <a:t>Facebook Group</a:t>
            </a:r>
            <a:endParaRPr lang="en-US" sz="2400" dirty="0">
              <a:latin typeface="Trebuchet MS" charset="0"/>
              <a:ea typeface="Trebuchet MS" charset="0"/>
              <a:cs typeface="Trebuchet MS" charset="0"/>
            </a:endParaRPr>
          </a:p>
        </p:txBody>
      </p:sp>
      <p:sp>
        <p:nvSpPr>
          <p:cNvPr id="7" name="TextBox 6"/>
          <p:cNvSpPr txBox="1"/>
          <p:nvPr/>
        </p:nvSpPr>
        <p:spPr>
          <a:xfrm>
            <a:off x="1037062" y="314960"/>
            <a:ext cx="7720857" cy="2554545"/>
          </a:xfrm>
          <a:prstGeom prst="rect">
            <a:avLst/>
          </a:prstGeom>
          <a:noFill/>
        </p:spPr>
        <p:txBody>
          <a:bodyPr wrap="square" rtlCol="0">
            <a:spAutoFit/>
          </a:bodyPr>
          <a:lstStyle/>
          <a:p>
            <a:r>
              <a:rPr lang="en-US" sz="2000" dirty="0">
                <a:solidFill>
                  <a:srgbClr val="0F90C9"/>
                </a:solidFill>
              </a:rPr>
              <a:t>Members Only</a:t>
            </a:r>
          </a:p>
          <a:p>
            <a:r>
              <a:rPr lang="en-US" sz="2000" dirty="0">
                <a:solidFill>
                  <a:srgbClr val="0F90C9"/>
                </a:solidFill>
              </a:rPr>
              <a:t>Join our Closed Facebook Group where you can share:</a:t>
            </a:r>
          </a:p>
          <a:p>
            <a:pPr marL="342900" indent="-342900">
              <a:buFont typeface="Arial" charset="0"/>
              <a:buChar char="•"/>
            </a:pPr>
            <a:r>
              <a:rPr lang="en-US" sz="2000" dirty="0">
                <a:solidFill>
                  <a:srgbClr val="0F90C9"/>
                </a:solidFill>
              </a:rPr>
              <a:t>Clinical Cases  </a:t>
            </a:r>
            <a:endParaRPr lang="en-US" sz="2000" dirty="0" smtClean="0">
              <a:solidFill>
                <a:srgbClr val="0F90C9"/>
              </a:solidFill>
            </a:endParaRPr>
          </a:p>
          <a:p>
            <a:pPr marL="342900" indent="-342900">
              <a:buFont typeface="Arial" charset="0"/>
              <a:buChar char="•"/>
            </a:pPr>
            <a:r>
              <a:rPr lang="en-US" sz="2000" dirty="0" smtClean="0">
                <a:solidFill>
                  <a:srgbClr val="0F90C9"/>
                </a:solidFill>
              </a:rPr>
              <a:t>Personal </a:t>
            </a:r>
            <a:r>
              <a:rPr lang="en-US" sz="2000" dirty="0">
                <a:solidFill>
                  <a:srgbClr val="0F90C9"/>
                </a:solidFill>
              </a:rPr>
              <a:t>Experiences  </a:t>
            </a:r>
            <a:endParaRPr lang="en-US" sz="2000" dirty="0" smtClean="0">
              <a:solidFill>
                <a:srgbClr val="0F90C9"/>
              </a:solidFill>
            </a:endParaRPr>
          </a:p>
          <a:p>
            <a:pPr marL="342900" indent="-342900">
              <a:buFont typeface="Arial" charset="0"/>
              <a:buChar char="•"/>
            </a:pPr>
            <a:r>
              <a:rPr lang="en-US" sz="2000" dirty="0" smtClean="0">
                <a:solidFill>
                  <a:srgbClr val="0F90C9"/>
                </a:solidFill>
              </a:rPr>
              <a:t>Ideas </a:t>
            </a:r>
            <a:r>
              <a:rPr lang="en-US" sz="2000" dirty="0">
                <a:solidFill>
                  <a:srgbClr val="0F90C9"/>
                </a:solidFill>
              </a:rPr>
              <a:t>for a Better Clinical Practice  </a:t>
            </a:r>
            <a:endParaRPr lang="en-US" sz="2000" dirty="0" smtClean="0">
              <a:solidFill>
                <a:srgbClr val="0F90C9"/>
              </a:solidFill>
            </a:endParaRPr>
          </a:p>
          <a:p>
            <a:pPr marL="342900" indent="-342900">
              <a:buFont typeface="Arial" charset="0"/>
              <a:buChar char="•"/>
            </a:pPr>
            <a:r>
              <a:rPr lang="en-US" sz="2000" dirty="0" smtClean="0">
                <a:solidFill>
                  <a:srgbClr val="0F90C9"/>
                </a:solidFill>
              </a:rPr>
              <a:t>Academic </a:t>
            </a:r>
            <a:r>
              <a:rPr lang="en-US" sz="2000" dirty="0">
                <a:solidFill>
                  <a:srgbClr val="0F90C9"/>
                </a:solidFill>
              </a:rPr>
              <a:t>Research  </a:t>
            </a:r>
            <a:endParaRPr lang="en-US" sz="2000" dirty="0" smtClean="0">
              <a:solidFill>
                <a:srgbClr val="0F90C9"/>
              </a:solidFill>
            </a:endParaRPr>
          </a:p>
          <a:p>
            <a:pPr marL="342900" indent="-342900">
              <a:buFont typeface="Arial" charset="0"/>
              <a:buChar char="•"/>
            </a:pPr>
            <a:r>
              <a:rPr lang="en-US" sz="2000" dirty="0" smtClean="0">
                <a:solidFill>
                  <a:srgbClr val="0F90C9"/>
                </a:solidFill>
              </a:rPr>
              <a:t>Innovative </a:t>
            </a:r>
            <a:r>
              <a:rPr lang="en-US" sz="2000" dirty="0">
                <a:solidFill>
                  <a:srgbClr val="0F90C9"/>
                </a:solidFill>
              </a:rPr>
              <a:t>Clinical Products  </a:t>
            </a:r>
            <a:endParaRPr lang="en-US" sz="2000" dirty="0" smtClean="0">
              <a:solidFill>
                <a:srgbClr val="0F90C9"/>
              </a:solidFill>
            </a:endParaRPr>
          </a:p>
          <a:p>
            <a:pPr marL="342900" indent="-342900">
              <a:buFont typeface="Arial" charset="0"/>
              <a:buChar char="•"/>
            </a:pPr>
            <a:r>
              <a:rPr lang="en-US" sz="2000" dirty="0" smtClean="0">
                <a:solidFill>
                  <a:srgbClr val="0F90C9"/>
                </a:solidFill>
              </a:rPr>
              <a:t>Relevant </a:t>
            </a:r>
            <a:r>
              <a:rPr lang="en-US" sz="2000" dirty="0">
                <a:solidFill>
                  <a:srgbClr val="0F90C9"/>
                </a:solidFill>
              </a:rPr>
              <a:t>Events for Pediatric </a:t>
            </a:r>
            <a:r>
              <a:rPr lang="en-US" sz="2000" dirty="0" smtClean="0">
                <a:solidFill>
                  <a:srgbClr val="0F90C9"/>
                </a:solidFill>
              </a:rPr>
              <a:t>Dentistry</a:t>
            </a:r>
            <a:endParaRPr lang="en-US" dirty="0" smtClean="0">
              <a:solidFill>
                <a:srgbClr val="0F90C9"/>
              </a:solidFill>
            </a:endParaRPr>
          </a:p>
        </p:txBody>
      </p:sp>
      <p:pic>
        <p:nvPicPr>
          <p:cNvPr id="2" name="Picture 1"/>
          <p:cNvPicPr>
            <a:picLocks noChangeAspect="1"/>
          </p:cNvPicPr>
          <p:nvPr/>
        </p:nvPicPr>
        <p:blipFill rotWithShape="1">
          <a:blip r:embed="rId2" r:link="rId3" cstate="print">
            <a:extLst>
              <a:ext uri="{28A0092B-C50C-407E-A947-70E740481C1C}">
                <a14:useLocalDpi xmlns:a14="http://schemas.microsoft.com/office/drawing/2010/main" val="0"/>
              </a:ext>
            </a:extLst>
          </a:blip>
          <a:srcRect b="8722"/>
          <a:stretch/>
        </p:blipFill>
        <p:spPr>
          <a:xfrm>
            <a:off x="1139488" y="2869505"/>
            <a:ext cx="6665532" cy="2817617"/>
          </a:xfrm>
          <a:prstGeom prst="rect">
            <a:avLst/>
          </a:prstGeom>
        </p:spPr>
      </p:pic>
      <p:pic>
        <p:nvPicPr>
          <p:cNvPr id="6" name="Picture 5"/>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235260" y="351691"/>
            <a:ext cx="609600" cy="609600"/>
          </a:xfrm>
          <a:prstGeom prst="rect">
            <a:avLst/>
          </a:prstGeom>
        </p:spPr>
      </p:pic>
    </p:spTree>
    <p:extLst>
      <p:ext uri="{BB962C8B-B14F-4D97-AF65-F5344CB8AC3E}">
        <p14:creationId xmlns:p14="http://schemas.microsoft.com/office/powerpoint/2010/main" val="70930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190810" y="326111"/>
            <a:ext cx="698500" cy="698500"/>
          </a:xfrm>
          <a:prstGeom prst="rect">
            <a:avLst/>
          </a:prstGeom>
        </p:spPr>
      </p:pic>
      <p:sp>
        <p:nvSpPr>
          <p:cNvPr id="4" name="Title 1"/>
          <p:cNvSpPr txBox="1">
            <a:spLocks/>
          </p:cNvSpPr>
          <p:nvPr/>
        </p:nvSpPr>
        <p:spPr>
          <a:xfrm>
            <a:off x="3952240" y="6162038"/>
            <a:ext cx="5120640" cy="47752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latin typeface="Trebuchet MS" charset="0"/>
                <a:ea typeface="Trebuchet MS" charset="0"/>
                <a:cs typeface="Trebuchet MS" charset="0"/>
              </a:rPr>
              <a:t>Twitter</a:t>
            </a:r>
            <a:endParaRPr lang="en-US" sz="2400" dirty="0">
              <a:latin typeface="Trebuchet MS" charset="0"/>
              <a:ea typeface="Trebuchet MS" charset="0"/>
              <a:cs typeface="Trebuchet MS" charset="0"/>
            </a:endParaRPr>
          </a:p>
        </p:txBody>
      </p:sp>
      <p:sp>
        <p:nvSpPr>
          <p:cNvPr id="7" name="TextBox 6"/>
          <p:cNvSpPr txBox="1"/>
          <p:nvPr/>
        </p:nvSpPr>
        <p:spPr>
          <a:xfrm>
            <a:off x="1037062" y="314960"/>
            <a:ext cx="7720857" cy="707886"/>
          </a:xfrm>
          <a:prstGeom prst="rect">
            <a:avLst/>
          </a:prstGeom>
          <a:noFill/>
        </p:spPr>
        <p:txBody>
          <a:bodyPr wrap="square" rtlCol="0">
            <a:spAutoFit/>
          </a:bodyPr>
          <a:lstStyle/>
          <a:p>
            <a:r>
              <a:rPr lang="en-US" sz="2000" dirty="0" smtClean="0">
                <a:solidFill>
                  <a:srgbClr val="0F90C9"/>
                </a:solidFill>
              </a:rPr>
              <a:t>Twitter</a:t>
            </a:r>
            <a:endParaRPr lang="en-US" sz="2000" dirty="0">
              <a:solidFill>
                <a:srgbClr val="0F90C9"/>
              </a:solidFill>
            </a:endParaRPr>
          </a:p>
          <a:p>
            <a:r>
              <a:rPr lang="en-US" sz="2000" i="1" dirty="0">
                <a:solidFill>
                  <a:srgbClr val="0F90C9"/>
                </a:solidFill>
              </a:rPr>
              <a:t>@</a:t>
            </a:r>
            <a:r>
              <a:rPr lang="en-US" sz="2000" i="1" dirty="0" err="1">
                <a:solidFill>
                  <a:srgbClr val="0F90C9"/>
                </a:solidFill>
              </a:rPr>
              <a:t>AmerAcadPedDent</a:t>
            </a:r>
            <a:endParaRPr lang="en-US" i="1" dirty="0" smtClean="0">
              <a:solidFill>
                <a:srgbClr val="0F90C9"/>
              </a:solidFill>
            </a:endParaRPr>
          </a:p>
        </p:txBody>
      </p:sp>
      <p:pic>
        <p:nvPicPr>
          <p:cNvPr id="9" name="Picture 8"/>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1172117" y="1022846"/>
            <a:ext cx="7271053" cy="4586217"/>
          </a:xfrm>
          <a:prstGeom prst="rect">
            <a:avLst/>
          </a:prstGeom>
        </p:spPr>
      </p:pic>
    </p:spTree>
    <p:extLst>
      <p:ext uri="{BB962C8B-B14F-4D97-AF65-F5344CB8AC3E}">
        <p14:creationId xmlns:p14="http://schemas.microsoft.com/office/powerpoint/2010/main" val="798178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0810" y="306422"/>
            <a:ext cx="698500" cy="698500"/>
          </a:xfrm>
          <a:prstGeom prst="rect">
            <a:avLst/>
          </a:prstGeom>
        </p:spPr>
      </p:pic>
      <p:sp>
        <p:nvSpPr>
          <p:cNvPr id="4" name="Title 1"/>
          <p:cNvSpPr txBox="1">
            <a:spLocks/>
          </p:cNvSpPr>
          <p:nvPr/>
        </p:nvSpPr>
        <p:spPr>
          <a:xfrm>
            <a:off x="3952240" y="6162038"/>
            <a:ext cx="5120640" cy="47752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latin typeface="Trebuchet MS" charset="0"/>
                <a:ea typeface="Trebuchet MS" charset="0"/>
                <a:cs typeface="Trebuchet MS" charset="0"/>
              </a:rPr>
              <a:t>Instagram</a:t>
            </a:r>
            <a:endParaRPr lang="en-US" sz="2400" dirty="0">
              <a:latin typeface="Trebuchet MS" charset="0"/>
              <a:ea typeface="Trebuchet MS" charset="0"/>
              <a:cs typeface="Trebuchet MS" charset="0"/>
            </a:endParaRPr>
          </a:p>
        </p:txBody>
      </p:sp>
      <p:sp>
        <p:nvSpPr>
          <p:cNvPr id="7" name="TextBox 6"/>
          <p:cNvSpPr txBox="1"/>
          <p:nvPr/>
        </p:nvSpPr>
        <p:spPr>
          <a:xfrm>
            <a:off x="1037062" y="314960"/>
            <a:ext cx="7720857" cy="707886"/>
          </a:xfrm>
          <a:prstGeom prst="rect">
            <a:avLst/>
          </a:prstGeom>
          <a:noFill/>
        </p:spPr>
        <p:txBody>
          <a:bodyPr wrap="square" rtlCol="0">
            <a:spAutoFit/>
          </a:bodyPr>
          <a:lstStyle/>
          <a:p>
            <a:r>
              <a:rPr lang="en-US" sz="2000" dirty="0" smtClean="0">
                <a:solidFill>
                  <a:srgbClr val="0F90C9"/>
                </a:solidFill>
              </a:rPr>
              <a:t>Instagram</a:t>
            </a:r>
            <a:endParaRPr lang="en-US" sz="2000" dirty="0">
              <a:solidFill>
                <a:srgbClr val="0F90C9"/>
              </a:solidFill>
            </a:endParaRPr>
          </a:p>
          <a:p>
            <a:r>
              <a:rPr lang="en-US" sz="2000" i="1" dirty="0" err="1">
                <a:solidFill>
                  <a:srgbClr val="0F90C9"/>
                </a:solidFill>
              </a:rPr>
              <a:t>aapediatricdentistry</a:t>
            </a:r>
            <a:endParaRPr lang="en-US" i="1" dirty="0" smtClean="0">
              <a:solidFill>
                <a:srgbClr val="0F90C9"/>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692"/>
          <a:stretch/>
        </p:blipFill>
        <p:spPr>
          <a:xfrm>
            <a:off x="1119830" y="1022846"/>
            <a:ext cx="6418394" cy="4541613"/>
          </a:xfrm>
          <a:prstGeom prst="rect">
            <a:avLst/>
          </a:prstGeom>
        </p:spPr>
      </p:pic>
    </p:spTree>
    <p:extLst>
      <p:ext uri="{BB962C8B-B14F-4D97-AF65-F5344CB8AC3E}">
        <p14:creationId xmlns:p14="http://schemas.microsoft.com/office/powerpoint/2010/main" val="1628503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52240" y="6162038"/>
            <a:ext cx="5120640" cy="47752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latin typeface="Trebuchet MS" charset="0"/>
                <a:ea typeface="Trebuchet MS" charset="0"/>
                <a:cs typeface="Trebuchet MS" charset="0"/>
              </a:rPr>
              <a:t>The Digital AAPD</a:t>
            </a:r>
            <a:endParaRPr lang="en-US" sz="2400" dirty="0">
              <a:latin typeface="Trebuchet MS" charset="0"/>
              <a:ea typeface="Trebuchet MS" charset="0"/>
              <a:cs typeface="Trebuchet MS" charset="0"/>
            </a:endParaRPr>
          </a:p>
        </p:txBody>
      </p:sp>
      <p:sp>
        <p:nvSpPr>
          <p:cNvPr id="6" name="TextBox 5"/>
          <p:cNvSpPr txBox="1"/>
          <p:nvPr/>
        </p:nvSpPr>
        <p:spPr>
          <a:xfrm>
            <a:off x="0" y="100366"/>
            <a:ext cx="9144000" cy="5489195"/>
          </a:xfrm>
          <a:prstGeom prst="rect">
            <a:avLst/>
          </a:prstGeom>
          <a:noFill/>
        </p:spPr>
        <p:txBody>
          <a:bodyPr wrap="square" rtlCol="0">
            <a:spAutoFit/>
          </a:bodyPr>
          <a:lstStyle/>
          <a:p>
            <a:pPr algn="ctr">
              <a:lnSpc>
                <a:spcPct val="150000"/>
              </a:lnSpc>
            </a:pPr>
            <a:r>
              <a:rPr lang="en-US" sz="6000" b="1" dirty="0">
                <a:solidFill>
                  <a:srgbClr val="0F90C9"/>
                </a:solidFill>
              </a:rPr>
              <a:t>Visit</a:t>
            </a:r>
            <a:br>
              <a:rPr lang="en-US" sz="6000" b="1" dirty="0">
                <a:solidFill>
                  <a:srgbClr val="0F90C9"/>
                </a:solidFill>
              </a:rPr>
            </a:br>
            <a:r>
              <a:rPr lang="en-US" sz="6000" b="1" dirty="0">
                <a:solidFill>
                  <a:srgbClr val="0F90C9"/>
                </a:solidFill>
              </a:rPr>
              <a:t>Follow</a:t>
            </a:r>
            <a:br>
              <a:rPr lang="en-US" sz="6000" b="1" dirty="0">
                <a:solidFill>
                  <a:srgbClr val="0F90C9"/>
                </a:solidFill>
              </a:rPr>
            </a:br>
            <a:r>
              <a:rPr lang="en-US" sz="6000" b="1" dirty="0">
                <a:solidFill>
                  <a:srgbClr val="0F90C9"/>
                </a:solidFill>
              </a:rPr>
              <a:t>Like</a:t>
            </a:r>
            <a:br>
              <a:rPr lang="en-US" sz="6000" b="1" dirty="0">
                <a:solidFill>
                  <a:srgbClr val="0F90C9"/>
                </a:solidFill>
              </a:rPr>
            </a:br>
            <a:r>
              <a:rPr lang="en-US" sz="6000" b="1" dirty="0" smtClean="0">
                <a:solidFill>
                  <a:srgbClr val="0F90C9"/>
                </a:solidFill>
              </a:rPr>
              <a:t>Share</a:t>
            </a:r>
            <a:endParaRPr lang="en-US" sz="6000" b="1" dirty="0"/>
          </a:p>
        </p:txBody>
      </p:sp>
    </p:spTree>
    <p:extLst>
      <p:ext uri="{BB962C8B-B14F-4D97-AF65-F5344CB8AC3E}">
        <p14:creationId xmlns:p14="http://schemas.microsoft.com/office/powerpoint/2010/main" val="1793343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AAPD Websites</a:t>
            </a:r>
            <a:endParaRPr lang="en-US" dirty="0"/>
          </a:p>
        </p:txBody>
      </p:sp>
    </p:spTree>
    <p:extLst>
      <p:ext uri="{BB962C8B-B14F-4D97-AF65-F5344CB8AC3E}">
        <p14:creationId xmlns:p14="http://schemas.microsoft.com/office/powerpoint/2010/main" val="1004055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52240" y="6162038"/>
            <a:ext cx="5120640" cy="47752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err="1" smtClean="0">
                <a:latin typeface="Trebuchet MS" charset="0"/>
                <a:ea typeface="Trebuchet MS" charset="0"/>
                <a:cs typeface="Trebuchet MS" charset="0"/>
              </a:rPr>
              <a:t>www.pediatricdentistrytoday.org</a:t>
            </a:r>
            <a:endParaRPr lang="en-US" sz="2400" dirty="0">
              <a:latin typeface="Trebuchet MS" charset="0"/>
              <a:ea typeface="Trebuchet MS" charset="0"/>
              <a:cs typeface="Trebuchet MS" charset="0"/>
            </a:endParaRPr>
          </a:p>
        </p:txBody>
      </p:sp>
      <p:pic>
        <p:nvPicPr>
          <p:cNvPr id="7" name="Picture 6"/>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1150551" y="296562"/>
            <a:ext cx="6807200" cy="5176525"/>
          </a:xfrm>
          <a:prstGeom prst="rect">
            <a:avLst/>
          </a:prstGeom>
        </p:spPr>
      </p:pic>
    </p:spTree>
    <p:extLst>
      <p:ext uri="{BB962C8B-B14F-4D97-AF65-F5344CB8AC3E}">
        <p14:creationId xmlns:p14="http://schemas.microsoft.com/office/powerpoint/2010/main" val="1001460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52240" y="6162038"/>
            <a:ext cx="5120640" cy="47752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err="1" smtClean="0">
                <a:latin typeface="Trebuchet MS" charset="0"/>
                <a:ea typeface="Trebuchet MS" charset="0"/>
                <a:cs typeface="Trebuchet MS" charset="0"/>
              </a:rPr>
              <a:t>www.mychildrensteeth.org</a:t>
            </a:r>
            <a:endParaRPr lang="en-US" sz="2400" dirty="0">
              <a:latin typeface="Trebuchet MS" charset="0"/>
              <a:ea typeface="Trebuchet MS" charset="0"/>
              <a:cs typeface="Trebuchet MS" charset="0"/>
            </a:endParaRPr>
          </a:p>
        </p:txBody>
      </p:sp>
      <p:pic>
        <p:nvPicPr>
          <p:cNvPr id="2" name="Picture 1"/>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464234" y="126609"/>
            <a:ext cx="8136363" cy="5556738"/>
          </a:xfrm>
          <a:prstGeom prst="rect">
            <a:avLst/>
          </a:prstGeom>
        </p:spPr>
      </p:pic>
    </p:spTree>
    <p:extLst>
      <p:ext uri="{BB962C8B-B14F-4D97-AF65-F5344CB8AC3E}">
        <p14:creationId xmlns:p14="http://schemas.microsoft.com/office/powerpoint/2010/main" val="1566467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the AAPD Logo</a:t>
            </a:r>
            <a:endParaRPr lang="en-US" dirty="0"/>
          </a:p>
        </p:txBody>
      </p:sp>
    </p:spTree>
    <p:extLst>
      <p:ext uri="{BB962C8B-B14F-4D97-AF65-F5344CB8AC3E}">
        <p14:creationId xmlns:p14="http://schemas.microsoft.com/office/powerpoint/2010/main" val="1509868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52240" y="6162038"/>
            <a:ext cx="5120640" cy="47752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err="1" smtClean="0">
                <a:latin typeface="Trebuchet MS" charset="0"/>
                <a:ea typeface="Trebuchet MS" charset="0"/>
                <a:cs typeface="Trebuchet MS" charset="0"/>
              </a:rPr>
              <a:t>www.mychildrensteeth.org</a:t>
            </a:r>
            <a:endParaRPr lang="en-US" sz="2400" dirty="0">
              <a:latin typeface="Trebuchet MS" charset="0"/>
              <a:ea typeface="Trebuchet MS" charset="0"/>
              <a:cs typeface="Trebuchet MS" charset="0"/>
            </a:endParaRPr>
          </a:p>
        </p:txBody>
      </p:sp>
      <p:pic>
        <p:nvPicPr>
          <p:cNvPr id="3" name="Picture 2"/>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431457"/>
            <a:ext cx="9144000" cy="5089321"/>
          </a:xfrm>
          <a:prstGeom prst="rect">
            <a:avLst/>
          </a:prstGeom>
        </p:spPr>
      </p:pic>
    </p:spTree>
    <p:extLst>
      <p:ext uri="{BB962C8B-B14F-4D97-AF65-F5344CB8AC3E}">
        <p14:creationId xmlns:p14="http://schemas.microsoft.com/office/powerpoint/2010/main" val="1704036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2240" y="6162038"/>
            <a:ext cx="5120640" cy="47752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err="1" smtClean="0">
                <a:latin typeface="Trebuchet MS" charset="0"/>
                <a:ea typeface="Trebuchet MS" charset="0"/>
                <a:cs typeface="Trebuchet MS" charset="0"/>
              </a:rPr>
              <a:t>www.aapd.org</a:t>
            </a:r>
            <a:endParaRPr lang="en-US" sz="2400" dirty="0">
              <a:latin typeface="Trebuchet MS" charset="0"/>
              <a:ea typeface="Trebuchet MS" charset="0"/>
              <a:cs typeface="Trebuchet MS" charset="0"/>
            </a:endParaRPr>
          </a:p>
        </p:txBody>
      </p:sp>
      <p:pic>
        <p:nvPicPr>
          <p:cNvPr id="2" name="Picture 1"/>
          <p:cNvPicPr>
            <a:picLocks noChangeAspect="1"/>
          </p:cNvPicPr>
          <p:nvPr/>
        </p:nvPicPr>
        <p:blipFill rotWithShape="1">
          <a:blip r:embed="rId2" r:link="rId3">
            <a:extLst>
              <a:ext uri="{28A0092B-C50C-407E-A947-70E740481C1C}">
                <a14:useLocalDpi xmlns:a14="http://schemas.microsoft.com/office/drawing/2010/main" val="0"/>
              </a:ext>
            </a:extLst>
          </a:blip>
          <a:srcRect t="2454" b="8418"/>
          <a:stretch/>
        </p:blipFill>
        <p:spPr>
          <a:xfrm>
            <a:off x="0" y="197707"/>
            <a:ext cx="9144000" cy="5511115"/>
          </a:xfrm>
          <a:prstGeom prst="rect">
            <a:avLst/>
          </a:prstGeom>
        </p:spPr>
      </p:pic>
    </p:spTree>
    <p:extLst>
      <p:ext uri="{BB962C8B-B14F-4D97-AF65-F5344CB8AC3E}">
        <p14:creationId xmlns:p14="http://schemas.microsoft.com/office/powerpoint/2010/main" val="1533414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2240" y="6162038"/>
            <a:ext cx="5120640" cy="47752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err="1" smtClean="0">
                <a:latin typeface="Trebuchet MS" charset="0"/>
                <a:ea typeface="Trebuchet MS" charset="0"/>
                <a:cs typeface="Trebuchet MS" charset="0"/>
              </a:rPr>
              <a:t>www.aapd.org</a:t>
            </a:r>
            <a:endParaRPr lang="en-US" sz="2400" dirty="0">
              <a:latin typeface="Trebuchet MS" charset="0"/>
              <a:ea typeface="Trebuchet MS" charset="0"/>
              <a:cs typeface="Trebuchet MS" charset="0"/>
            </a:endParaRPr>
          </a:p>
        </p:txBody>
      </p:sp>
      <p:pic>
        <p:nvPicPr>
          <p:cNvPr id="3" name="Higher%20Logic%20Product%20Overview.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6879897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Thank you and stay tuned</a:t>
            </a:r>
            <a:r>
              <a:rPr lang="en-US" dirty="0" smtClean="0"/>
              <a:t>!</a:t>
            </a:r>
            <a:endParaRPr lang="en-US" dirty="0"/>
          </a:p>
        </p:txBody>
      </p:sp>
    </p:spTree>
    <p:extLst>
      <p:ext uri="{BB962C8B-B14F-4D97-AF65-F5344CB8AC3E}">
        <p14:creationId xmlns:p14="http://schemas.microsoft.com/office/powerpoint/2010/main" val="312022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85800" y="2628900"/>
            <a:ext cx="7772400" cy="1600200"/>
          </a:xfrm>
          <a:prstGeom prst="rect">
            <a:avLst/>
          </a:prstGeom>
        </p:spPr>
      </p:pic>
    </p:spTree>
    <p:extLst>
      <p:ext uri="{BB962C8B-B14F-4D97-AF65-F5344CB8AC3E}">
        <p14:creationId xmlns:p14="http://schemas.microsoft.com/office/powerpoint/2010/main" val="1807707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952240" y="6162038"/>
            <a:ext cx="5120640" cy="477524"/>
          </a:xfrm>
        </p:spPr>
        <p:txBody>
          <a:bodyPr/>
          <a:lstStyle/>
          <a:p>
            <a:r>
              <a:rPr lang="en-US" sz="2400" dirty="0" smtClean="0">
                <a:effectLst/>
                <a:latin typeface="Trebuchet MS" charset="0"/>
                <a:ea typeface="Trebuchet MS" charset="0"/>
                <a:cs typeface="Trebuchet MS" charset="0"/>
              </a:rPr>
              <a:t>Using the AAPD Logo</a:t>
            </a:r>
            <a:endParaRPr lang="en-US" sz="2400" dirty="0">
              <a:effectLst/>
              <a:latin typeface="Trebuchet MS" charset="0"/>
              <a:ea typeface="Trebuchet MS" charset="0"/>
              <a:cs typeface="Trebuchet MS" charset="0"/>
            </a:endParaRPr>
          </a:p>
        </p:txBody>
      </p:sp>
      <p:sp>
        <p:nvSpPr>
          <p:cNvPr id="6" name="TextBox 5"/>
          <p:cNvSpPr txBox="1"/>
          <p:nvPr/>
        </p:nvSpPr>
        <p:spPr>
          <a:xfrm>
            <a:off x="365760" y="314960"/>
            <a:ext cx="8392160" cy="5201424"/>
          </a:xfrm>
          <a:prstGeom prst="rect">
            <a:avLst/>
          </a:prstGeom>
          <a:noFill/>
        </p:spPr>
        <p:txBody>
          <a:bodyPr wrap="square" rtlCol="0">
            <a:spAutoFit/>
          </a:bodyPr>
          <a:lstStyle/>
          <a:p>
            <a:r>
              <a:rPr lang="en-US" sz="2000" dirty="0">
                <a:solidFill>
                  <a:srgbClr val="0F90C9"/>
                </a:solidFill>
              </a:rPr>
              <a:t>The AAPD allows the use of the AAPD logo by </a:t>
            </a:r>
            <a:r>
              <a:rPr lang="en-US" sz="2000" b="1" dirty="0">
                <a:solidFill>
                  <a:srgbClr val="0F90C9"/>
                </a:solidFill>
              </a:rPr>
              <a:t>active</a:t>
            </a:r>
            <a:r>
              <a:rPr lang="en-US" sz="2000" dirty="0">
                <a:solidFill>
                  <a:srgbClr val="0F90C9"/>
                </a:solidFill>
              </a:rPr>
              <a:t> and </a:t>
            </a:r>
            <a:r>
              <a:rPr lang="en-US" sz="2000" b="1" dirty="0">
                <a:solidFill>
                  <a:srgbClr val="0F90C9"/>
                </a:solidFill>
              </a:rPr>
              <a:t>life</a:t>
            </a:r>
            <a:r>
              <a:rPr lang="en-US" sz="2000" dirty="0">
                <a:solidFill>
                  <a:srgbClr val="0F90C9"/>
                </a:solidFill>
              </a:rPr>
              <a:t> members in good standing, as well as </a:t>
            </a:r>
            <a:r>
              <a:rPr lang="en-US" sz="2000" b="1" dirty="0">
                <a:solidFill>
                  <a:srgbClr val="0F90C9"/>
                </a:solidFill>
              </a:rPr>
              <a:t>recognized chapter organizations </a:t>
            </a:r>
            <a:r>
              <a:rPr lang="en-US" sz="2000" dirty="0">
                <a:solidFill>
                  <a:srgbClr val="0F90C9"/>
                </a:solidFill>
              </a:rPr>
              <a:t>such as </a:t>
            </a:r>
            <a:r>
              <a:rPr lang="en-US" sz="2000" b="1" dirty="0">
                <a:solidFill>
                  <a:srgbClr val="0F90C9"/>
                </a:solidFill>
              </a:rPr>
              <a:t>state or provincial units </a:t>
            </a:r>
            <a:r>
              <a:rPr lang="en-US" sz="2000" dirty="0">
                <a:solidFill>
                  <a:srgbClr val="0F90C9"/>
                </a:solidFill>
              </a:rPr>
              <a:t>and </a:t>
            </a:r>
            <a:r>
              <a:rPr lang="en-US" sz="2000" b="1" dirty="0">
                <a:solidFill>
                  <a:srgbClr val="0F90C9"/>
                </a:solidFill>
              </a:rPr>
              <a:t>district organizations</a:t>
            </a:r>
            <a:r>
              <a:rPr lang="en-US" sz="2000" dirty="0" smtClean="0">
                <a:solidFill>
                  <a:srgbClr val="0F90C9"/>
                </a:solidFill>
              </a:rPr>
              <a:t>.</a:t>
            </a:r>
          </a:p>
          <a:p>
            <a:endParaRPr lang="en-US" dirty="0" smtClean="0">
              <a:solidFill>
                <a:srgbClr val="0F90C9"/>
              </a:solidFill>
            </a:endParaRPr>
          </a:p>
          <a:p>
            <a:r>
              <a:rPr lang="en-US" dirty="0" smtClean="0">
                <a:solidFill>
                  <a:srgbClr val="0F90C9"/>
                </a:solidFill>
              </a:rPr>
              <a:t>The </a:t>
            </a:r>
            <a:r>
              <a:rPr lang="en-US" dirty="0">
                <a:solidFill>
                  <a:srgbClr val="0F90C9"/>
                </a:solidFill>
              </a:rPr>
              <a:t>logo may be used on:</a:t>
            </a:r>
          </a:p>
          <a:p>
            <a:pPr marL="285750" indent="-285750">
              <a:buFont typeface="Arial" charset="0"/>
              <a:buChar char="•"/>
            </a:pPr>
            <a:r>
              <a:rPr lang="en-US" dirty="0">
                <a:solidFill>
                  <a:srgbClr val="0F90C9"/>
                </a:solidFill>
              </a:rPr>
              <a:t>Professional stationery</a:t>
            </a:r>
          </a:p>
          <a:p>
            <a:pPr marL="285750" indent="-285750">
              <a:buFont typeface="Arial" charset="0"/>
              <a:buChar char="•"/>
            </a:pPr>
            <a:r>
              <a:rPr lang="en-US" dirty="0">
                <a:solidFill>
                  <a:srgbClr val="0F90C9"/>
                </a:solidFill>
              </a:rPr>
              <a:t>Letterheads</a:t>
            </a:r>
          </a:p>
          <a:p>
            <a:pPr marL="285750" indent="-285750">
              <a:buFont typeface="Arial" charset="0"/>
              <a:buChar char="•"/>
            </a:pPr>
            <a:r>
              <a:rPr lang="en-US" dirty="0">
                <a:solidFill>
                  <a:srgbClr val="0F90C9"/>
                </a:solidFill>
              </a:rPr>
              <a:t>Business and referral cards and forms</a:t>
            </a:r>
          </a:p>
          <a:p>
            <a:pPr marL="285750" indent="-285750">
              <a:buFont typeface="Arial" charset="0"/>
              <a:buChar char="•"/>
            </a:pPr>
            <a:r>
              <a:rPr lang="en-US" dirty="0">
                <a:solidFill>
                  <a:srgbClr val="0F90C9"/>
                </a:solidFill>
              </a:rPr>
              <a:t>Practice promotional materials (including direct mailers to families)</a:t>
            </a:r>
          </a:p>
          <a:p>
            <a:pPr marL="285750" indent="-285750">
              <a:buFont typeface="Arial" charset="0"/>
              <a:buChar char="•"/>
            </a:pPr>
            <a:r>
              <a:rPr lang="en-US" dirty="0">
                <a:solidFill>
                  <a:srgbClr val="0F90C9"/>
                </a:solidFill>
              </a:rPr>
              <a:t>Interior and exterior doors and windows only, in AAPD member offices </a:t>
            </a:r>
            <a:r>
              <a:rPr lang="en-US" dirty="0" smtClean="0">
                <a:solidFill>
                  <a:srgbClr val="0F90C9"/>
                </a:solidFill>
              </a:rPr>
              <a:t/>
            </a:r>
            <a:br>
              <a:rPr lang="en-US" dirty="0" smtClean="0">
                <a:solidFill>
                  <a:srgbClr val="0F90C9"/>
                </a:solidFill>
              </a:rPr>
            </a:br>
            <a:r>
              <a:rPr lang="en-US" dirty="0" smtClean="0">
                <a:solidFill>
                  <a:srgbClr val="0F90C9"/>
                </a:solidFill>
              </a:rPr>
              <a:t>(</a:t>
            </a:r>
            <a:r>
              <a:rPr lang="en-US" dirty="0">
                <a:solidFill>
                  <a:srgbClr val="0F90C9"/>
                </a:solidFill>
              </a:rPr>
              <a:t>limited to the member categories noted above)</a:t>
            </a:r>
          </a:p>
          <a:p>
            <a:pPr marL="285750" indent="-285750">
              <a:buFont typeface="Arial" charset="0"/>
              <a:buChar char="•"/>
            </a:pPr>
            <a:r>
              <a:rPr lang="en-US" dirty="0">
                <a:solidFill>
                  <a:srgbClr val="0F90C9"/>
                </a:solidFill>
              </a:rPr>
              <a:t>Plaques hung in offices</a:t>
            </a:r>
          </a:p>
          <a:p>
            <a:pPr marL="285750" indent="-285750">
              <a:buFont typeface="Arial" charset="0"/>
              <a:buChar char="•"/>
            </a:pPr>
            <a:r>
              <a:rPr lang="en-US" dirty="0">
                <a:solidFill>
                  <a:srgbClr val="0F90C9"/>
                </a:solidFill>
              </a:rPr>
              <a:t>Patient educational literature (so long as consistent with AAPD policies and guidelines)</a:t>
            </a:r>
          </a:p>
          <a:p>
            <a:pPr marL="285750" indent="-285750">
              <a:buFont typeface="Arial" charset="0"/>
              <a:buChar char="•"/>
            </a:pPr>
            <a:r>
              <a:rPr lang="en-US" dirty="0">
                <a:solidFill>
                  <a:srgbClr val="0F90C9"/>
                </a:solidFill>
              </a:rPr>
              <a:t>Yellow pages print and electronic advertisements (active and life members should utilize the AAPD-endorsed Yellow pages service)</a:t>
            </a:r>
          </a:p>
          <a:p>
            <a:pPr marL="285750" indent="-285750">
              <a:buFont typeface="Arial" charset="0"/>
              <a:buChar char="•"/>
            </a:pPr>
            <a:r>
              <a:rPr lang="en-US" dirty="0">
                <a:solidFill>
                  <a:srgbClr val="0F90C9"/>
                </a:solidFill>
              </a:rPr>
              <a:t>Web sites</a:t>
            </a:r>
          </a:p>
          <a:p>
            <a:endParaRPr lang="en-US" sz="2000" dirty="0">
              <a:solidFill>
                <a:srgbClr val="0F90C9"/>
              </a:solidFill>
            </a:endParaRPr>
          </a:p>
        </p:txBody>
      </p:sp>
    </p:spTree>
    <p:extLst>
      <p:ext uri="{BB962C8B-B14F-4D97-AF65-F5344CB8AC3E}">
        <p14:creationId xmlns:p14="http://schemas.microsoft.com/office/powerpoint/2010/main" val="1246337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432729"/>
            <a:ext cx="9144000" cy="4693584"/>
          </a:xfrm>
          <a:prstGeom prst="rect">
            <a:avLst/>
          </a:prstGeom>
        </p:spPr>
      </p:pic>
      <p:sp>
        <p:nvSpPr>
          <p:cNvPr id="5" name="Title 1"/>
          <p:cNvSpPr>
            <a:spLocks noGrp="1"/>
          </p:cNvSpPr>
          <p:nvPr>
            <p:ph type="ctrTitle"/>
          </p:nvPr>
        </p:nvSpPr>
        <p:spPr>
          <a:xfrm>
            <a:off x="3952240" y="6162038"/>
            <a:ext cx="5120640" cy="477524"/>
          </a:xfrm>
        </p:spPr>
        <p:txBody>
          <a:bodyPr/>
          <a:lstStyle/>
          <a:p>
            <a:r>
              <a:rPr lang="en-US" sz="2400" dirty="0" smtClean="0">
                <a:effectLst/>
                <a:latin typeface="Trebuchet MS" charset="0"/>
                <a:ea typeface="Trebuchet MS" charset="0"/>
                <a:cs typeface="Trebuchet MS" charset="0"/>
              </a:rPr>
              <a:t>Using the AAPD Logo</a:t>
            </a:r>
            <a:endParaRPr lang="en-US" sz="2400" dirty="0">
              <a:effectLst/>
              <a:latin typeface="Trebuchet MS" charset="0"/>
              <a:ea typeface="Trebuchet MS" charset="0"/>
              <a:cs typeface="Trebuchet MS" charset="0"/>
            </a:endParaRPr>
          </a:p>
        </p:txBody>
      </p:sp>
    </p:spTree>
    <p:extLst>
      <p:ext uri="{BB962C8B-B14F-4D97-AF65-F5344CB8AC3E}">
        <p14:creationId xmlns:p14="http://schemas.microsoft.com/office/powerpoint/2010/main" val="1569901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952240" y="6162038"/>
            <a:ext cx="5120640" cy="477524"/>
          </a:xfrm>
        </p:spPr>
        <p:txBody>
          <a:bodyPr/>
          <a:lstStyle/>
          <a:p>
            <a:r>
              <a:rPr lang="en-US" sz="2400" dirty="0" smtClean="0">
                <a:effectLst/>
                <a:latin typeface="Trebuchet MS" charset="0"/>
                <a:ea typeface="Trebuchet MS" charset="0"/>
                <a:cs typeface="Trebuchet MS" charset="0"/>
              </a:rPr>
              <a:t>Using the AAPD Logo</a:t>
            </a:r>
            <a:endParaRPr lang="en-US" sz="2400" dirty="0">
              <a:effectLst/>
              <a:latin typeface="Trebuchet MS" charset="0"/>
              <a:ea typeface="Trebuchet MS" charset="0"/>
              <a:cs typeface="Trebuchet MS" charset="0"/>
            </a:endParaRPr>
          </a:p>
        </p:txBody>
      </p:sp>
      <p:pic>
        <p:nvPicPr>
          <p:cNvPr id="5" name="Picture 4"/>
          <p:cNvPicPr>
            <a:picLocks noChangeAspect="1"/>
          </p:cNvPicPr>
          <p:nvPr/>
        </p:nvPicPr>
        <p:blipFill rotWithShape="1">
          <a:blip r:embed="rId2" r:link="rId3">
            <a:extLst>
              <a:ext uri="{28A0092B-C50C-407E-A947-70E740481C1C}">
                <a14:useLocalDpi xmlns:a14="http://schemas.microsoft.com/office/drawing/2010/main" val="0"/>
              </a:ext>
            </a:extLst>
          </a:blip>
          <a:srcRect l="543" t="-2848" r="-543" b="7676"/>
          <a:stretch/>
        </p:blipFill>
        <p:spPr>
          <a:xfrm>
            <a:off x="254000" y="127000"/>
            <a:ext cx="7477760" cy="5430520"/>
          </a:xfrm>
          <a:prstGeom prst="rect">
            <a:avLst/>
          </a:prstGeom>
        </p:spPr>
      </p:pic>
      <p:cxnSp>
        <p:nvCxnSpPr>
          <p:cNvPr id="7" name="Straight Connector 6"/>
          <p:cNvCxnSpPr/>
          <p:nvPr/>
        </p:nvCxnSpPr>
        <p:spPr>
          <a:xfrm flipH="1">
            <a:off x="2707021" y="5469054"/>
            <a:ext cx="6436979" cy="0"/>
          </a:xfrm>
          <a:prstGeom prst="line">
            <a:avLst/>
          </a:prstGeom>
          <a:ln w="50800">
            <a:solidFill>
              <a:srgbClr val="0F90C9"/>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130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220794" y="428227"/>
            <a:ext cx="5365967" cy="1104758"/>
          </a:xfrm>
          <a:prstGeom prst="rect">
            <a:avLst/>
          </a:prstGeom>
        </p:spPr>
      </p:pic>
      <p:sp>
        <p:nvSpPr>
          <p:cNvPr id="7" name="TextBox 6"/>
          <p:cNvSpPr txBox="1"/>
          <p:nvPr/>
        </p:nvSpPr>
        <p:spPr>
          <a:xfrm>
            <a:off x="298854" y="1450033"/>
            <a:ext cx="2297152" cy="338554"/>
          </a:xfrm>
          <a:prstGeom prst="rect">
            <a:avLst/>
          </a:prstGeom>
          <a:noFill/>
        </p:spPr>
        <p:txBody>
          <a:bodyPr wrap="square" rtlCol="0">
            <a:spAutoFit/>
          </a:bodyPr>
          <a:lstStyle/>
          <a:p>
            <a:r>
              <a:rPr lang="en-US" sz="1600" dirty="0" smtClean="0">
                <a:solidFill>
                  <a:srgbClr val="0F90C9"/>
                </a:solidFill>
              </a:rPr>
              <a:t>Active Member</a:t>
            </a:r>
            <a:endParaRPr lang="en-US" sz="1600" dirty="0">
              <a:solidFill>
                <a:srgbClr val="0F90C9"/>
              </a:solidFill>
            </a:endParaRPr>
          </a:p>
        </p:txBody>
      </p:sp>
      <p:pic>
        <p:nvPicPr>
          <p:cNvPr id="8" name="Picture 7"/>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220794" y="2017186"/>
            <a:ext cx="5365967" cy="1104758"/>
          </a:xfrm>
          <a:prstGeom prst="rect">
            <a:avLst/>
          </a:prstGeom>
        </p:spPr>
      </p:pic>
      <p:sp>
        <p:nvSpPr>
          <p:cNvPr id="9" name="TextBox 8"/>
          <p:cNvSpPr txBox="1"/>
          <p:nvPr/>
        </p:nvSpPr>
        <p:spPr>
          <a:xfrm>
            <a:off x="298854" y="3038992"/>
            <a:ext cx="2297152" cy="338554"/>
          </a:xfrm>
          <a:prstGeom prst="rect">
            <a:avLst/>
          </a:prstGeom>
          <a:noFill/>
        </p:spPr>
        <p:txBody>
          <a:bodyPr wrap="square" rtlCol="0">
            <a:spAutoFit/>
          </a:bodyPr>
          <a:lstStyle/>
          <a:p>
            <a:r>
              <a:rPr lang="en-US" sz="1600" dirty="0" smtClean="0">
                <a:solidFill>
                  <a:srgbClr val="0F90C9"/>
                </a:solidFill>
              </a:rPr>
              <a:t>Southeastern District</a:t>
            </a:r>
            <a:endParaRPr lang="en-US" sz="1600" dirty="0">
              <a:solidFill>
                <a:srgbClr val="0F90C9"/>
              </a:solidFill>
            </a:endParaRPr>
          </a:p>
        </p:txBody>
      </p:sp>
      <p:pic>
        <p:nvPicPr>
          <p:cNvPr id="10" name="Picture 9"/>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220794" y="3606146"/>
            <a:ext cx="5365967" cy="1104758"/>
          </a:xfrm>
          <a:prstGeom prst="rect">
            <a:avLst/>
          </a:prstGeom>
        </p:spPr>
      </p:pic>
      <p:sp>
        <p:nvSpPr>
          <p:cNvPr id="11" name="TextBox 10"/>
          <p:cNvSpPr txBox="1"/>
          <p:nvPr/>
        </p:nvSpPr>
        <p:spPr>
          <a:xfrm>
            <a:off x="298854" y="4627952"/>
            <a:ext cx="2297152" cy="338554"/>
          </a:xfrm>
          <a:prstGeom prst="rect">
            <a:avLst/>
          </a:prstGeom>
          <a:noFill/>
        </p:spPr>
        <p:txBody>
          <a:bodyPr wrap="square" rtlCol="0">
            <a:spAutoFit/>
          </a:bodyPr>
          <a:lstStyle/>
          <a:p>
            <a:r>
              <a:rPr lang="en-US" sz="1600" dirty="0" smtClean="0">
                <a:solidFill>
                  <a:srgbClr val="0F90C9"/>
                </a:solidFill>
              </a:rPr>
              <a:t>Tennessee Chapter</a:t>
            </a:r>
            <a:endParaRPr lang="en-US" sz="1600" dirty="0">
              <a:solidFill>
                <a:srgbClr val="0F90C9"/>
              </a:solidFill>
            </a:endParaRPr>
          </a:p>
        </p:txBody>
      </p:sp>
      <p:sp>
        <p:nvSpPr>
          <p:cNvPr id="12" name="TextBox 11"/>
          <p:cNvSpPr txBox="1"/>
          <p:nvPr/>
        </p:nvSpPr>
        <p:spPr>
          <a:xfrm>
            <a:off x="5988205" y="428227"/>
            <a:ext cx="2769715" cy="4893647"/>
          </a:xfrm>
          <a:prstGeom prst="rect">
            <a:avLst/>
          </a:prstGeom>
          <a:solidFill>
            <a:srgbClr val="0F90C9"/>
          </a:solidFill>
        </p:spPr>
        <p:txBody>
          <a:bodyPr wrap="square" rtlCol="0" anchor="ctr" anchorCtr="1">
            <a:spAutoFit/>
          </a:bodyPr>
          <a:lstStyle/>
          <a:p>
            <a:pPr algn="ctr"/>
            <a:r>
              <a:rPr lang="en-US" sz="2400" dirty="0" smtClean="0"/>
              <a:t>District </a:t>
            </a:r>
            <a:r>
              <a:rPr lang="en-US" sz="2400" dirty="0"/>
              <a:t>and state unit organizations may utilize separate logos that indicate their specific name, provided such logos are approved by the AAPD </a:t>
            </a:r>
            <a:r>
              <a:rPr lang="en-US" sz="2400" dirty="0" smtClean="0"/>
              <a:t>board </a:t>
            </a:r>
            <a:r>
              <a:rPr lang="en-US" sz="2400"/>
              <a:t>of </a:t>
            </a:r>
            <a:r>
              <a:rPr lang="en-US" sz="2400" smtClean="0"/>
              <a:t>trustees </a:t>
            </a:r>
            <a:r>
              <a:rPr lang="en-US" sz="2400" dirty="0"/>
              <a:t>and do not conflict with the AAPD logo in terms of design and color scheme. </a:t>
            </a:r>
          </a:p>
        </p:txBody>
      </p:sp>
      <p:sp>
        <p:nvSpPr>
          <p:cNvPr id="13" name="Title 1"/>
          <p:cNvSpPr>
            <a:spLocks noGrp="1"/>
          </p:cNvSpPr>
          <p:nvPr>
            <p:ph type="ctrTitle"/>
          </p:nvPr>
        </p:nvSpPr>
        <p:spPr>
          <a:xfrm>
            <a:off x="3952240" y="6162038"/>
            <a:ext cx="5120640" cy="477524"/>
          </a:xfrm>
        </p:spPr>
        <p:txBody>
          <a:bodyPr/>
          <a:lstStyle/>
          <a:p>
            <a:r>
              <a:rPr lang="en-US" sz="2400" dirty="0" smtClean="0">
                <a:effectLst/>
                <a:latin typeface="Trebuchet MS" charset="0"/>
                <a:ea typeface="Trebuchet MS" charset="0"/>
                <a:cs typeface="Trebuchet MS" charset="0"/>
              </a:rPr>
              <a:t>Using the AAPD Logo</a:t>
            </a:r>
            <a:endParaRPr lang="en-US" sz="2400" dirty="0">
              <a:effectLst/>
              <a:latin typeface="Trebuchet MS" charset="0"/>
              <a:ea typeface="Trebuchet MS" charset="0"/>
              <a:cs typeface="Trebuchet MS" charset="0"/>
            </a:endParaRPr>
          </a:p>
        </p:txBody>
      </p:sp>
    </p:spTree>
    <p:extLst>
      <p:ext uri="{BB962C8B-B14F-4D97-AF65-F5344CB8AC3E}">
        <p14:creationId xmlns:p14="http://schemas.microsoft.com/office/powerpoint/2010/main" val="1019951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3952240" y="6162038"/>
            <a:ext cx="5120640" cy="477524"/>
          </a:xfrm>
        </p:spPr>
        <p:txBody>
          <a:bodyPr/>
          <a:lstStyle/>
          <a:p>
            <a:r>
              <a:rPr lang="en-US" sz="2400" dirty="0" smtClean="0">
                <a:effectLst/>
                <a:latin typeface="Trebuchet MS" charset="0"/>
                <a:ea typeface="Trebuchet MS" charset="0"/>
                <a:cs typeface="Trebuchet MS" charset="0"/>
              </a:rPr>
              <a:t>Using the AAPD Logo</a:t>
            </a:r>
            <a:endParaRPr lang="en-US" sz="2400" dirty="0">
              <a:effectLst/>
              <a:latin typeface="Trebuchet MS" charset="0"/>
              <a:ea typeface="Trebuchet MS" charset="0"/>
              <a:cs typeface="Trebuchet MS" charset="0"/>
            </a:endParaRPr>
          </a:p>
        </p:txBody>
      </p:sp>
      <p:pic>
        <p:nvPicPr>
          <p:cNvPr id="2" name="Picture 1"/>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67264" y="1894585"/>
            <a:ext cx="7661189" cy="1868583"/>
          </a:xfrm>
          <a:prstGeom prst="rect">
            <a:avLst/>
          </a:prstGeom>
        </p:spPr>
      </p:pic>
    </p:spTree>
    <p:extLst>
      <p:ext uri="{BB962C8B-B14F-4D97-AF65-F5344CB8AC3E}">
        <p14:creationId xmlns:p14="http://schemas.microsoft.com/office/powerpoint/2010/main" val="597787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AAPD E Newsletters</a:t>
            </a:r>
            <a:endParaRPr lang="en-US" dirty="0"/>
          </a:p>
        </p:txBody>
      </p:sp>
    </p:spTree>
    <p:extLst>
      <p:ext uri="{BB962C8B-B14F-4D97-AF65-F5344CB8AC3E}">
        <p14:creationId xmlns:p14="http://schemas.microsoft.com/office/powerpoint/2010/main" val="1386335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AAPD Very Blue PowerPoint Template">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PD Very  Blue2 PowerPoint Template.potx" id="{8936B9AA-8874-43D8-B51E-D0EF9C8D2629}" vid="{C5D1F4C5-193A-42ED-90E8-89F33831732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AAPD%20Very%20Blue%20PowerPoint%20Template.potx</Template>
  <TotalTime>5562</TotalTime>
  <Words>350</Words>
  <Application>Microsoft Office PowerPoint</Application>
  <PresentationFormat>On-screen Show (4:3)</PresentationFormat>
  <Paragraphs>61</Paragraphs>
  <Slides>23</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Trebuchet MS</vt:lpstr>
      <vt:lpstr>Wingdings 2</vt:lpstr>
      <vt:lpstr>AAPD Very Blue PowerPoint Template</vt:lpstr>
      <vt:lpstr>Custom Design</vt:lpstr>
      <vt:lpstr>   Logos, E Newsletters, Social Media, &amp; Websites </vt:lpstr>
      <vt:lpstr>Using the AAPD Logo</vt:lpstr>
      <vt:lpstr>PowerPoint Presentation</vt:lpstr>
      <vt:lpstr>Using the AAPD Logo</vt:lpstr>
      <vt:lpstr>Using the AAPD Logo</vt:lpstr>
      <vt:lpstr>Using the AAPD Logo</vt:lpstr>
      <vt:lpstr>Using the AAPD Logo</vt:lpstr>
      <vt:lpstr>Using the AAPD Logo</vt:lpstr>
      <vt:lpstr>AAPD E Newsletters</vt:lpstr>
      <vt:lpstr>PowerPoint Presentation</vt:lpstr>
      <vt:lpstr>Social Media</vt:lpstr>
      <vt:lpstr>PowerPoint Presentation</vt:lpstr>
      <vt:lpstr>PowerPoint Presentation</vt:lpstr>
      <vt:lpstr>PowerPoint Presentation</vt:lpstr>
      <vt:lpstr>PowerPoint Presentation</vt:lpstr>
      <vt:lpstr>PowerPoint Presentation</vt:lpstr>
      <vt:lpstr>AAPD Websites</vt:lpstr>
      <vt:lpstr>PowerPoint Presentation</vt:lpstr>
      <vt:lpstr>PowerPoint Presentation</vt:lpstr>
      <vt:lpstr>PowerPoint Presentation</vt:lpstr>
      <vt:lpstr>PowerPoint Presentation</vt:lpstr>
      <vt:lpstr>PowerPoint Presentation</vt:lpstr>
      <vt:lpstr>Thank you and stay tuned!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Bjerklie</dc:creator>
  <cp:lastModifiedBy>Margaret Bjerklie</cp:lastModifiedBy>
  <cp:revision>38</cp:revision>
  <dcterms:created xsi:type="dcterms:W3CDTF">2016-03-11T15:55:03Z</dcterms:created>
  <dcterms:modified xsi:type="dcterms:W3CDTF">2018-09-28T13:58:05Z</dcterms:modified>
</cp:coreProperties>
</file>