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306" r:id="rId2"/>
    <p:sldId id="256" r:id="rId3"/>
    <p:sldId id="277" r:id="rId4"/>
    <p:sldId id="296" r:id="rId5"/>
    <p:sldId id="295" r:id="rId6"/>
    <p:sldId id="302" r:id="rId7"/>
    <p:sldId id="298" r:id="rId8"/>
    <p:sldId id="299" r:id="rId9"/>
    <p:sldId id="303" r:id="rId10"/>
    <p:sldId id="280" r:id="rId11"/>
    <p:sldId id="282" r:id="rId12"/>
    <p:sldId id="292" r:id="rId13"/>
    <p:sldId id="281" r:id="rId14"/>
    <p:sldId id="285" r:id="rId15"/>
    <p:sldId id="289" r:id="rId16"/>
    <p:sldId id="290" r:id="rId17"/>
    <p:sldId id="293" r:id="rId18"/>
    <p:sldId id="294" r:id="rId19"/>
    <p:sldId id="304" r:id="rId20"/>
    <p:sldId id="305" r:id="rId21"/>
    <p:sldId id="308" r:id="rId22"/>
    <p:sldId id="291" r:id="rId23"/>
    <p:sldId id="274" r:id="rId24"/>
    <p:sldId id="275" r:id="rId25"/>
    <p:sldId id="307" r:id="rId26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94660"/>
  </p:normalViewPr>
  <p:slideViewPr>
    <p:cSldViewPr>
      <p:cViewPr varScale="1">
        <p:scale>
          <a:sx n="116" d="100"/>
          <a:sy n="116" d="100"/>
        </p:scale>
        <p:origin x="13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8718F675-50F8-4F64-92FA-C5CD377BA414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3079B104-8D5A-4FA7-86AC-9BC299C98F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72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3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4AE2C65B-9FD5-45CD-B3F5-8CA508E62D3B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4113"/>
            <a:ext cx="41529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7" y="4444546"/>
            <a:ext cx="5558801" cy="3637020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3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7BAF869E-2536-417F-AB39-01CA81F901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78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DC912-0AFE-4C26-9765-9C05967447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44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 userDrawn="1"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Publications &amp; Communications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0" y="5918980"/>
            <a:ext cx="4041648" cy="832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73090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0" y="5918980"/>
            <a:ext cx="4041648" cy="832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797962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0" y="5918980"/>
            <a:ext cx="4041648" cy="832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730906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0" y="5918980"/>
            <a:ext cx="4041648" cy="832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&amp; SUB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60020" y="1063314"/>
            <a:ext cx="8823960" cy="5634666"/>
          </a:xfrm>
          <a:prstGeom prst="rect">
            <a:avLst/>
          </a:prstGeom>
          <a:solidFill>
            <a:srgbClr val="D0EC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18872" y="225776"/>
            <a:ext cx="8906256" cy="512829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lnSpc>
                <a:spcPts val="1720"/>
              </a:lnSpc>
              <a:defRPr sz="2000" b="1" i="0" cap="none" spc="-60" baseline="0">
                <a:solidFill>
                  <a:srgbClr val="139EC1"/>
                </a:solidFill>
              </a:defRPr>
            </a:lvl1pPr>
          </a:lstStyle>
          <a:p>
            <a:r>
              <a:rPr lang="en-US" dirty="0" smtClean="0"/>
              <a:t>Insert header here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655321" y="890225"/>
            <a:ext cx="1833358" cy="0"/>
          </a:xfrm>
          <a:prstGeom prst="line">
            <a:avLst/>
          </a:prstGeom>
          <a:ln w="6350" cmpd="sng">
            <a:solidFill>
              <a:srgbClr val="139EC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8573672" y="6287672"/>
            <a:ext cx="533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Triangle 13"/>
          <p:cNvSpPr/>
          <p:nvPr userDrawn="1"/>
        </p:nvSpPr>
        <p:spPr>
          <a:xfrm rot="5400000">
            <a:off x="8573672" y="6287672"/>
            <a:ext cx="410308" cy="410308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90021" y="6465694"/>
            <a:ext cx="187231" cy="2087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F7C0D-A349-3C4F-82B3-7BDE8F7550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WSW_Logo_Square_Blac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2459" y="5975630"/>
            <a:ext cx="212734" cy="21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1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300" baseline="0"/>
            </a:lvl1pPr>
          </a:lstStyle>
          <a:p>
            <a:pPr lvl="0"/>
            <a:r>
              <a:rPr lang="en-US" dirty="0" smtClean="0"/>
              <a:t>Cindy Hansen – Senior Publications Director</a:t>
            </a:r>
          </a:p>
          <a:p>
            <a:pPr lvl="0"/>
            <a:r>
              <a:rPr lang="en-US" dirty="0" smtClean="0"/>
              <a:t>Adriana Loaiza – Publications Manager</a:t>
            </a:r>
          </a:p>
          <a:p>
            <a:pPr lvl="0"/>
            <a:r>
              <a:rPr lang="en-US" dirty="0" smtClean="0"/>
              <a:t>Bob Gillmeister – Communications Manager</a:t>
            </a:r>
          </a:p>
          <a:p>
            <a:pPr lvl="0"/>
            <a:r>
              <a:rPr lang="en-US" dirty="0" smtClean="0"/>
              <a:t>Lily Snyder – Web &amp; Social Media Coordinator</a:t>
            </a:r>
          </a:p>
          <a:p>
            <a:pPr lvl="0"/>
            <a:r>
              <a:rPr lang="en-US" dirty="0" smtClean="0"/>
              <a:t>Kenneth Berry – Publications Associate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Meet the Team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0" y="5918980"/>
            <a:ext cx="4041648" cy="832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723851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0" y="5918980"/>
            <a:ext cx="4041648" cy="832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7217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0" y="5918980"/>
            <a:ext cx="4041648" cy="832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364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645562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0" y="5918980"/>
            <a:ext cx="4041648" cy="832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721762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0" y="5918980"/>
            <a:ext cx="4041648" cy="832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645562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0" y="5918980"/>
            <a:ext cx="4041648" cy="832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73090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0" y="5918980"/>
            <a:ext cx="4041648" cy="832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87238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0" y="5918980"/>
            <a:ext cx="4041648" cy="8321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2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E6E6E6"/>
              </a:buClr>
              <a:buSzPct val="12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6E6E6"/>
              </a:buClr>
              <a:buSzPct val="12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E6E6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6E6E6"/>
              </a:buClr>
              <a:buSzPct val="12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SzPct val="12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SzPct val="12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SzPct val="12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SzPct val="12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SzPct val="12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07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4842933" cy="3450696"/>
          </a:xfrm>
        </p:spPr>
        <p:txBody>
          <a:bodyPr/>
          <a:lstStyle/>
          <a:p>
            <a:r>
              <a:rPr lang="en-US" dirty="0" smtClean="0"/>
              <a:t>AAPD’s role internally when fielding media inquiries</a:t>
            </a:r>
          </a:p>
          <a:p>
            <a:r>
              <a:rPr lang="en-US" dirty="0" smtClean="0"/>
              <a:t>Your role when contacted by press</a:t>
            </a:r>
          </a:p>
          <a:p>
            <a:r>
              <a:rPr lang="en-US" dirty="0" smtClean="0"/>
              <a:t>How to work with the AAPD</a:t>
            </a:r>
          </a:p>
          <a:p>
            <a:r>
              <a:rPr lang="en-US" dirty="0" smtClean="0"/>
              <a:t>Trained spokespersons in your area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Work with Press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819400"/>
            <a:ext cx="2197608" cy="304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10173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Train your </a:t>
            </a:r>
            <a:r>
              <a:rPr lang="en-US" sz="2400" dirty="0" smtClean="0"/>
              <a:t>staff</a:t>
            </a:r>
          </a:p>
          <a:p>
            <a:r>
              <a:rPr lang="en-US" sz="2400" dirty="0"/>
              <a:t>Take your </a:t>
            </a:r>
            <a:r>
              <a:rPr lang="en-US" sz="2400" dirty="0" smtClean="0"/>
              <a:t>time</a:t>
            </a:r>
          </a:p>
          <a:p>
            <a:r>
              <a:rPr lang="en-US" sz="2400" dirty="0"/>
              <a:t>Check the </a:t>
            </a:r>
            <a:r>
              <a:rPr lang="en-US" sz="2400" dirty="0" smtClean="0"/>
              <a:t>outlet</a:t>
            </a:r>
          </a:p>
          <a:p>
            <a:r>
              <a:rPr lang="en-US" sz="2400" dirty="0"/>
              <a:t>Choose your messages </a:t>
            </a:r>
            <a:endParaRPr lang="en-US" sz="2400" dirty="0" smtClean="0"/>
          </a:p>
          <a:p>
            <a:r>
              <a:rPr lang="en-US" sz="2400" dirty="0"/>
              <a:t>Plan your defense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Work with Press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819400"/>
            <a:ext cx="2197608" cy="304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111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Master </a:t>
            </a:r>
            <a:r>
              <a:rPr lang="en-US" sz="2400" dirty="0"/>
              <a:t>the short </a:t>
            </a:r>
            <a:r>
              <a:rPr lang="en-US" sz="2400" dirty="0" smtClean="0"/>
              <a:t>answer</a:t>
            </a:r>
          </a:p>
          <a:p>
            <a:r>
              <a:rPr lang="en-US" sz="2400" dirty="0" smtClean="0"/>
              <a:t>Tell a story</a:t>
            </a:r>
          </a:p>
          <a:p>
            <a:r>
              <a:rPr lang="en-US" sz="2400" dirty="0"/>
              <a:t>Stay on </a:t>
            </a:r>
            <a:r>
              <a:rPr lang="en-US" sz="2400" dirty="0" smtClean="0"/>
              <a:t>record</a:t>
            </a:r>
          </a:p>
          <a:p>
            <a:r>
              <a:rPr lang="en-US" sz="2400" dirty="0" smtClean="0"/>
              <a:t>Don't guess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Work with Press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819400"/>
            <a:ext cx="2197608" cy="304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8312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12" y="2895600"/>
            <a:ext cx="4687975" cy="263698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Face a Media Crisis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4496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4919133" cy="345069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Check in with the AAPD</a:t>
            </a:r>
          </a:p>
          <a:p>
            <a:r>
              <a:rPr lang="en-US" sz="2400" dirty="0"/>
              <a:t>Don't </a:t>
            </a:r>
            <a:r>
              <a:rPr lang="en-US" sz="2400" dirty="0" smtClean="0"/>
              <a:t>speculate</a:t>
            </a:r>
          </a:p>
          <a:p>
            <a:r>
              <a:rPr lang="en-US" sz="2400" dirty="0"/>
              <a:t>Don’t say “no </a:t>
            </a:r>
            <a:r>
              <a:rPr lang="en-US" sz="2400" dirty="0" smtClean="0"/>
              <a:t>comment”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Face a Media Crisis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819400"/>
            <a:ext cx="2197608" cy="304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981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Face a Media Crisis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048000"/>
            <a:ext cx="4805406" cy="2667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5438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5071533" cy="3450696"/>
          </a:xfrm>
        </p:spPr>
        <p:txBody>
          <a:bodyPr/>
          <a:lstStyle/>
          <a:p>
            <a:r>
              <a:rPr lang="en-US" sz="2400" dirty="0"/>
              <a:t>Don't minimize the crisis</a:t>
            </a:r>
          </a:p>
          <a:p>
            <a:r>
              <a:rPr lang="en-US" sz="2400" dirty="0"/>
              <a:t>Voice concern about the </a:t>
            </a:r>
            <a:r>
              <a:rPr lang="en-US" sz="2400" dirty="0" smtClean="0"/>
              <a:t>situation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Face a Media Crisis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819400"/>
            <a:ext cx="2197608" cy="304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6400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265853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Trust Determination</a:t>
            </a:r>
            <a:r>
              <a:rPr lang="en-US" altLang="en-US" dirty="0"/>
              <a:t> – </a:t>
            </a:r>
            <a:r>
              <a:rPr lang="en-US" altLang="en-US" dirty="0" smtClean="0"/>
              <a:t>Low Anxiety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Competence/expertise		  	     </a:t>
            </a:r>
            <a:r>
              <a:rPr lang="en-US" altLang="en-US" b="1" dirty="0">
                <a:solidFill>
                  <a:srgbClr val="156DD1"/>
                </a:solidFill>
                <a:cs typeface="Times New Roman" panose="02020603050405020304" pitchFamily="18" charset="0"/>
              </a:rPr>
              <a:t>50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Caring/empathy				</a:t>
            </a:r>
            <a:r>
              <a:rPr lang="en-US" altLang="en-US" b="1" dirty="0">
                <a:solidFill>
                  <a:srgbClr val="156DD1"/>
                </a:solidFill>
                <a:cs typeface="Times New Roman" panose="02020603050405020304" pitchFamily="18" charset="0"/>
              </a:rPr>
              <a:t>15-20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Honesty/openness			</a:t>
            </a:r>
            <a:r>
              <a:rPr lang="en-US" altLang="en-US" b="1" dirty="0">
                <a:solidFill>
                  <a:srgbClr val="156DD1"/>
                </a:solidFill>
                <a:cs typeface="Times New Roman" panose="02020603050405020304" pitchFamily="18" charset="0"/>
              </a:rPr>
              <a:t>15-20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Dedication/commitment		</a:t>
            </a:r>
            <a:r>
              <a:rPr lang="en-US" altLang="en-US" b="1" dirty="0">
                <a:solidFill>
                  <a:srgbClr val="156DD1"/>
                </a:solidFill>
                <a:cs typeface="Times New Roman" panose="02020603050405020304" pitchFamily="18" charset="0"/>
              </a:rPr>
              <a:t>15-20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Face a Media Crisis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9220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265853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Trust Determination</a:t>
            </a:r>
            <a:r>
              <a:rPr lang="en-US" altLang="en-US" dirty="0"/>
              <a:t> – </a:t>
            </a:r>
            <a:r>
              <a:rPr lang="en-US" altLang="en-US" dirty="0" smtClean="0"/>
              <a:t>High Anxiety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Competence/expertise		  	</a:t>
            </a:r>
            <a:r>
              <a:rPr lang="en-US" altLang="en-US" b="1" dirty="0" smtClean="0">
                <a:solidFill>
                  <a:srgbClr val="156DD1"/>
                </a:solidFill>
                <a:cs typeface="Times New Roman" panose="02020603050405020304" pitchFamily="18" charset="0"/>
              </a:rPr>
              <a:t>15-20</a:t>
            </a:r>
            <a:endParaRPr lang="en-US" altLang="en-US" b="1" dirty="0">
              <a:solidFill>
                <a:srgbClr val="156DD1"/>
              </a:solidFill>
              <a:cs typeface="Times New Roman" panose="02020603050405020304" pitchFamily="18" charset="0"/>
            </a:endParaRPr>
          </a:p>
          <a:p>
            <a:r>
              <a:rPr lang="en-US" altLang="en-US" dirty="0" smtClean="0">
                <a:cs typeface="Times New Roman" panose="02020603050405020304" pitchFamily="18" charset="0"/>
              </a:rPr>
              <a:t>Caring/empathy</a:t>
            </a:r>
            <a:r>
              <a:rPr lang="en-US" altLang="en-US" dirty="0">
                <a:cs typeface="Times New Roman" panose="02020603050405020304" pitchFamily="18" charset="0"/>
              </a:rPr>
              <a:t>			</a:t>
            </a:r>
            <a:r>
              <a:rPr lang="en-US" altLang="en-US" dirty="0" smtClean="0">
                <a:cs typeface="Times New Roman" panose="02020603050405020304" pitchFamily="18" charset="0"/>
              </a:rPr>
              <a:t>	     </a:t>
            </a:r>
            <a:r>
              <a:rPr lang="en-US" altLang="en-US" b="1" dirty="0" smtClean="0">
                <a:solidFill>
                  <a:srgbClr val="156DD1"/>
                </a:solidFill>
                <a:cs typeface="Times New Roman" panose="02020603050405020304" pitchFamily="18" charset="0"/>
              </a:rPr>
              <a:t>50</a:t>
            </a:r>
            <a:endParaRPr lang="en-US" altLang="en-US" b="1" dirty="0">
              <a:solidFill>
                <a:srgbClr val="156DD1"/>
              </a:solidFill>
              <a:cs typeface="Times New Roman" panose="02020603050405020304" pitchFamily="18" charset="0"/>
            </a:endParaRPr>
          </a:p>
          <a:p>
            <a:r>
              <a:rPr lang="en-US" altLang="en-US" dirty="0" smtClean="0">
                <a:cs typeface="Times New Roman" panose="02020603050405020304" pitchFamily="18" charset="0"/>
              </a:rPr>
              <a:t>Honesty/openness</a:t>
            </a:r>
            <a:r>
              <a:rPr lang="en-US" altLang="en-US" dirty="0">
                <a:cs typeface="Times New Roman" panose="02020603050405020304" pitchFamily="18" charset="0"/>
              </a:rPr>
              <a:t>			</a:t>
            </a:r>
            <a:r>
              <a:rPr lang="en-US" altLang="en-US" b="1" dirty="0">
                <a:solidFill>
                  <a:srgbClr val="156DD1"/>
                </a:solidFill>
                <a:cs typeface="Times New Roman" panose="02020603050405020304" pitchFamily="18" charset="0"/>
              </a:rPr>
              <a:t>15-20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Dedication/commitment		</a:t>
            </a:r>
            <a:r>
              <a:rPr lang="en-US" altLang="en-US" b="1" dirty="0">
                <a:solidFill>
                  <a:srgbClr val="156DD1"/>
                </a:solidFill>
                <a:cs typeface="Times New Roman" panose="02020603050405020304" pitchFamily="18" charset="0"/>
              </a:rPr>
              <a:t>15-20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Face a Media Crisis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2387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Face a Media Crisis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761" y="2895600"/>
            <a:ext cx="4016477" cy="2895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6910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908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Media Relations &amp; Coordinating Responses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with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AAPD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600" b="1" dirty="0" smtClean="0">
                <a:latin typeface="+mn-lt"/>
              </a:rPr>
              <a:t/>
            </a:r>
            <a:br>
              <a:rPr lang="en-US" sz="3600" b="1" dirty="0" smtClean="0">
                <a:latin typeface="+mn-lt"/>
              </a:rPr>
            </a:br>
            <a:r>
              <a:rPr lang="en-US" sz="2700" dirty="0" smtClean="0">
                <a:latin typeface="+mn-lt"/>
              </a:rPr>
              <a:t>Erika Hoeft, PR Director: erika@aapd.org</a:t>
            </a:r>
            <a:r>
              <a:rPr lang="en-US" sz="2700" dirty="0">
                <a:latin typeface="+mn-lt"/>
              </a:rPr>
              <a:t/>
            </a:r>
            <a:br>
              <a:rPr lang="en-US" sz="2700" dirty="0">
                <a:latin typeface="+mn-lt"/>
              </a:rPr>
            </a:br>
            <a:r>
              <a:rPr lang="en-US" sz="2700" dirty="0" smtClean="0">
                <a:latin typeface="+mn-lt"/>
              </a:rPr>
              <a:t/>
            </a:r>
            <a:br>
              <a:rPr lang="en-US" sz="2700" dirty="0" smtClean="0">
                <a:latin typeface="+mn-lt"/>
              </a:rPr>
            </a:br>
            <a:r>
              <a:rPr lang="en-US" sz="2700" dirty="0" smtClean="0">
                <a:latin typeface="+mn-lt"/>
              </a:rPr>
              <a:t>Dr</a:t>
            </a:r>
            <a:r>
              <a:rPr lang="en-US" sz="2700" dirty="0">
                <a:latin typeface="+mn-lt"/>
              </a:rPr>
              <a:t>. Robin Wright, </a:t>
            </a:r>
            <a:r>
              <a:rPr lang="en-US" sz="2700" dirty="0" smtClean="0">
                <a:latin typeface="+mn-lt"/>
              </a:rPr>
              <a:t>Director, </a:t>
            </a:r>
            <a:r>
              <a:rPr lang="en-US" sz="2700" dirty="0">
                <a:latin typeface="+mn-lt"/>
              </a:rPr>
              <a:t>Pediatric Oral Health Research </a:t>
            </a:r>
            <a:r>
              <a:rPr lang="en-US" sz="2700" dirty="0" smtClean="0">
                <a:latin typeface="+mn-lt"/>
              </a:rPr>
              <a:t>and </a:t>
            </a:r>
            <a:r>
              <a:rPr lang="en-US" sz="2700" dirty="0">
                <a:latin typeface="+mn-lt"/>
              </a:rPr>
              <a:t>Policy Center: </a:t>
            </a:r>
            <a:r>
              <a:rPr lang="en-US" sz="2700" dirty="0" smtClean="0">
                <a:latin typeface="+mn-lt"/>
              </a:rPr>
              <a:t>rwright@aapd.org</a:t>
            </a:r>
            <a:r>
              <a:rPr lang="en-US" sz="2700" dirty="0">
                <a:latin typeface="+mn-lt"/>
              </a:rPr>
              <a:t/>
            </a:r>
            <a:br>
              <a:rPr lang="en-US" sz="2700" dirty="0">
                <a:latin typeface="+mn-lt"/>
              </a:rPr>
            </a:br>
            <a:endParaRPr lang="en-US" sz="2700" dirty="0">
              <a:latin typeface="+mn-lt"/>
            </a:endParaRPr>
          </a:p>
        </p:txBody>
      </p:sp>
      <p:pic>
        <p:nvPicPr>
          <p:cNvPr id="1026" name="Picture 2" descr="AAPD | Mouth Mon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67200"/>
            <a:ext cx="282892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718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Face a Media Crisis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1" b="8210"/>
          <a:stretch/>
        </p:blipFill>
        <p:spPr>
          <a:xfrm>
            <a:off x="1981200" y="1603413"/>
            <a:ext cx="5181600" cy="430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41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5071533" cy="3450696"/>
          </a:xfrm>
        </p:spPr>
        <p:txBody>
          <a:bodyPr/>
          <a:lstStyle/>
          <a:p>
            <a:r>
              <a:rPr lang="en-US" sz="2400" dirty="0"/>
              <a:t>Don't minimize the crisis</a:t>
            </a:r>
          </a:p>
          <a:p>
            <a:r>
              <a:rPr lang="en-US" sz="2400" dirty="0"/>
              <a:t>Voice concern about the situation</a:t>
            </a:r>
          </a:p>
          <a:p>
            <a:r>
              <a:rPr lang="en-US" dirty="0" smtClean="0"/>
              <a:t>Stress your commitment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Face a Media Crisis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819400"/>
            <a:ext cx="2197608" cy="304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6973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124200"/>
            <a:ext cx="4642757" cy="216662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Questions for 2018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8998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057400"/>
            <a:ext cx="7408333" cy="32220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Mouth </a:t>
            </a:r>
            <a:r>
              <a:rPr lang="en-US" dirty="0"/>
              <a:t>Monster Hub:</a:t>
            </a:r>
          </a:p>
          <a:p>
            <a:pPr marL="0" indent="0">
              <a:buNone/>
            </a:pPr>
            <a:r>
              <a:rPr lang="en-US" sz="2000" b="1" dirty="0" smtClean="0"/>
              <a:t>mouthmonsters.mychildrensteeth.org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AAPD </a:t>
            </a:r>
            <a:r>
              <a:rPr lang="en-US" dirty="0"/>
              <a:t>Consumer Facebook:</a:t>
            </a:r>
          </a:p>
          <a:p>
            <a:pPr marL="0" indent="0">
              <a:buNone/>
            </a:pPr>
            <a:r>
              <a:rPr lang="en-US" sz="2400" b="1" dirty="0"/>
              <a:t>AmericanAcademyofPediatricDentistry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AAPD </a:t>
            </a:r>
            <a:r>
              <a:rPr lang="en-US" dirty="0"/>
              <a:t>Twitter:</a:t>
            </a:r>
          </a:p>
          <a:p>
            <a:pPr marL="0" indent="0">
              <a:buNone/>
            </a:pPr>
            <a:r>
              <a:rPr lang="en-US" sz="2400" b="1" dirty="0"/>
              <a:t>@ameracadpeddent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3477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Relations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Tartar.ai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35" t="9941" r="16235" b="9941"/>
          <a:stretch/>
        </p:blipFill>
        <p:spPr>
          <a:xfrm>
            <a:off x="2514600" y="2362200"/>
            <a:ext cx="3505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29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E6E6E6"/>
              </a:buClr>
              <a:buSzPct val="12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6E6E6"/>
              </a:buClr>
              <a:buSzPct val="12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E6E6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6E6E6"/>
              </a:buClr>
              <a:buSzPct val="12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SzPct val="12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SzPct val="12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SzPct val="12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SzPct val="12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SzPct val="12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544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Key Media Placements</a:t>
            </a:r>
          </a:p>
          <a:p>
            <a:pPr lvl="1"/>
            <a:r>
              <a:rPr lang="en-US" dirty="0" smtClean="0"/>
              <a:t>Relationship with Weber Shandwick </a:t>
            </a:r>
          </a:p>
          <a:p>
            <a:pPr lvl="1"/>
            <a:r>
              <a:rPr lang="en-US" dirty="0" smtClean="0"/>
              <a:t>How to work with Press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Relations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1954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167" y="1458916"/>
            <a:ext cx="1786555" cy="29175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183" y="1452894"/>
            <a:ext cx="1747901" cy="277333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Media Placements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26" y="1447800"/>
            <a:ext cx="1640168" cy="2523017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74" y="1460069"/>
            <a:ext cx="1784344" cy="2667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29" y="3577929"/>
            <a:ext cx="1663805" cy="25804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18" y="3610497"/>
            <a:ext cx="1651724" cy="25678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751" y="3610497"/>
            <a:ext cx="1705206" cy="252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24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Weber Shandwick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031642"/>
            <a:ext cx="7408862" cy="2737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7987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209800"/>
            <a:ext cx="7408333" cy="3069696"/>
          </a:xfrm>
        </p:spPr>
        <p:txBody>
          <a:bodyPr>
            <a:normAutofit/>
          </a:bodyPr>
          <a:lstStyle/>
          <a:p>
            <a:r>
              <a:rPr lang="en-US" dirty="0" smtClean="0"/>
              <a:t>Websites, Consumer Hub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Weber Shandwick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20" y="3200400"/>
            <a:ext cx="3800475" cy="2501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443" y="3200400"/>
            <a:ext cx="4316866" cy="16484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3017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4AACC6"/>
                </a:solidFill>
              </a:rPr>
              <a:t> </a:t>
            </a:r>
            <a:r>
              <a:rPr lang="en-US" sz="4400" dirty="0" smtClean="0">
                <a:solidFill>
                  <a:schemeClr val="bg1"/>
                </a:solidFill>
              </a:rPr>
              <a:t>NCDHM Satellite Media Tour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80315" y="3645045"/>
            <a:ext cx="2590800" cy="330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5400" b="1" dirty="0" smtClean="0">
                <a:solidFill>
                  <a:schemeClr val="bg1"/>
                </a:solidFill>
              </a:rPr>
              <a:t>10.3</a:t>
            </a:r>
            <a:r>
              <a:rPr lang="en-US" sz="5400" b="1" dirty="0" smtClean="0">
                <a:solidFill>
                  <a:srgbClr val="4BACC6"/>
                </a:solidFill>
              </a:rPr>
              <a:t> </a:t>
            </a:r>
            <a:r>
              <a:rPr lang="en-US" sz="2000" b="1" dirty="0" smtClean="0">
                <a:solidFill>
                  <a:srgbClr val="4BACC6"/>
                </a:solidFill>
              </a:rPr>
              <a:t>MILLION</a:t>
            </a:r>
            <a:r>
              <a:rPr lang="en-US" sz="2800" dirty="0" smtClean="0">
                <a:solidFill>
                  <a:prstClr val="black"/>
                </a:solidFill>
              </a:rPr>
              <a:t/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1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Viewers/readers reached</a:t>
            </a:r>
            <a:endPara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BF7C0D-A349-3C4F-82B3-7BDE8F755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9612" y="3674832"/>
            <a:ext cx="2590800" cy="23083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5400" b="1" dirty="0" smtClean="0">
                <a:solidFill>
                  <a:schemeClr val="bg1"/>
                </a:solidFill>
              </a:rPr>
              <a:t>28</a:t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1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Spokesperson Interviews</a:t>
            </a:r>
          </a:p>
          <a:p>
            <a:pPr algn="ctr">
              <a:spcAft>
                <a:spcPts val="1200"/>
              </a:spcAft>
            </a:pPr>
            <a:endParaRPr lang="en-US" sz="12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>
              <a:spcAft>
                <a:spcPts val="1200"/>
              </a:spcAft>
            </a:pPr>
            <a:endParaRPr lang="en-US" sz="12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58336" y="-2072088"/>
            <a:ext cx="1993184" cy="681724"/>
            <a:chOff x="3758336" y="-2072088"/>
            <a:chExt cx="1993184" cy="681724"/>
          </a:xfrm>
        </p:grpSpPr>
        <p:pic>
          <p:nvPicPr>
            <p:cNvPr id="17" name="Picture 16" descr="AAPD_MouthMonster_Isolated_Tartar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9784" y="-2031237"/>
              <a:ext cx="691736" cy="640873"/>
            </a:xfrm>
            <a:prstGeom prst="rect">
              <a:avLst/>
            </a:prstGeom>
          </p:spPr>
        </p:pic>
        <p:pic>
          <p:nvPicPr>
            <p:cNvPr id="18" name="Picture 17" descr="AAPD_MouthMonster_Isolated_Ginge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252" y="-2072088"/>
              <a:ext cx="681724" cy="681724"/>
            </a:xfrm>
            <a:prstGeom prst="rect">
              <a:avLst/>
            </a:prstGeom>
          </p:spPr>
        </p:pic>
        <p:pic>
          <p:nvPicPr>
            <p:cNvPr id="19" name="Picture 18" descr="AAPD_MouthMonster_Isolated_ToothDK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8336" y="-2043227"/>
              <a:ext cx="652863" cy="652863"/>
            </a:xfrm>
            <a:prstGeom prst="rect">
              <a:avLst/>
            </a:prstGeom>
          </p:spPr>
        </p:pic>
      </p:grpSp>
      <p:pic>
        <p:nvPicPr>
          <p:cNvPr id="22" name="Picture 21" descr="AAPD_MouthMonster_Isolated_Tarta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23" y="2189663"/>
            <a:ext cx="1605687" cy="1487622"/>
          </a:xfrm>
          <a:prstGeom prst="rect">
            <a:avLst/>
          </a:prstGeom>
        </p:spPr>
      </p:pic>
      <p:pic>
        <p:nvPicPr>
          <p:cNvPr id="23" name="Picture 22" descr="AAPD_MouthMonster_Isolated_ToothDK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03" y="2189663"/>
            <a:ext cx="1455666" cy="1455666"/>
          </a:xfrm>
          <a:prstGeom prst="rect">
            <a:avLst/>
          </a:prstGeom>
        </p:spPr>
      </p:pic>
      <p:pic>
        <p:nvPicPr>
          <p:cNvPr id="24" name="Picture 23" descr="AAPD_MouthMonster_Isolated_Ginger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961" y="2189663"/>
            <a:ext cx="1496296" cy="1496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803" y="6400800"/>
            <a:ext cx="2862608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1240"/>
              </a:lnSpc>
            </a:pPr>
            <a:endParaRPr lang="en-US" sz="1000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88591" y="5035126"/>
            <a:ext cx="8812290" cy="6868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4AACC6"/>
                </a:solidFill>
              </a:rPr>
              <a:t>Nearly 100% of the interviews mentioned AAPD and/or drove to mychildrensteeth.org.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89963" y="3645045"/>
            <a:ext cx="2590800" cy="330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5400" b="1" dirty="0" smtClean="0">
                <a:solidFill>
                  <a:schemeClr val="bg1"/>
                </a:solidFill>
              </a:rPr>
              <a:t>382</a:t>
            </a:r>
            <a:r>
              <a:rPr lang="en-US" sz="2800" dirty="0" smtClean="0">
                <a:solidFill>
                  <a:prstClr val="black"/>
                </a:solidFill>
              </a:rPr>
              <a:t/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1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Airings*</a:t>
            </a:r>
          </a:p>
          <a:p>
            <a:pPr algn="ctr">
              <a:spcAft>
                <a:spcPts val="1200"/>
              </a:spcAft>
            </a:pPr>
            <a:r>
              <a:rPr lang="en-US" sz="10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(including syndicated segments)</a:t>
            </a:r>
            <a:endParaRPr lang="en-US" sz="10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803" y="1375449"/>
            <a:ext cx="6530197" cy="6705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40"/>
              </a:lnSpc>
            </a:pPr>
            <a:r>
              <a:rPr lang="en-US" sz="3200" b="1" dirty="0">
                <a:solidFill>
                  <a:srgbClr val="4AACC6"/>
                </a:solidFill>
              </a:rPr>
              <a:t>Results Snapshot</a:t>
            </a:r>
          </a:p>
        </p:txBody>
      </p:sp>
    </p:spTree>
    <p:extLst>
      <p:ext uri="{BB962C8B-B14F-4D97-AF65-F5344CB8AC3E}">
        <p14:creationId xmlns:p14="http://schemas.microsoft.com/office/powerpoint/2010/main" val="3315898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30385" y="530469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1240"/>
              </a:lnSpc>
            </a:pPr>
            <a:endParaRPr lang="en-US" sz="1200" dirty="0" smtClean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90021" y="6469948"/>
            <a:ext cx="187231" cy="208741"/>
          </a:xfrm>
        </p:spPr>
        <p:txBody>
          <a:bodyPr/>
          <a:lstStyle/>
          <a:p>
            <a:fld id="{05BF7C0D-A349-3C4F-82B3-7BDE8F7550F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-53145" y="327630"/>
            <a:ext cx="8906256" cy="51282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Coast-to-Coast </a:t>
            </a:r>
            <a:r>
              <a:rPr lang="en-US" dirty="0" smtClean="0">
                <a:solidFill>
                  <a:schemeClr val="bg1"/>
                </a:solidFill>
              </a:rPr>
              <a:t>Interviews Elevated AAPD &amp; Pediatric Dentists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093" y="4807266"/>
            <a:ext cx="1123819" cy="1404774"/>
          </a:xfrm>
          <a:prstGeom prst="ellipse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11769" y="6318141"/>
            <a:ext cx="22338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prstClr val="black"/>
                </a:solidFill>
              </a:rPr>
              <a:t>Dr. James Nickman </a:t>
            </a:r>
            <a:endParaRPr lang="en-US" sz="1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5728700" y="3692834"/>
            <a:ext cx="3259436" cy="2100362"/>
            <a:chOff x="193040" y="883920"/>
            <a:chExt cx="4072441" cy="2624258"/>
          </a:xfrm>
        </p:grpSpPr>
        <p:sp>
          <p:nvSpPr>
            <p:cNvPr id="27" name="Rounded Rectangular Callout 26"/>
            <p:cNvSpPr/>
            <p:nvPr/>
          </p:nvSpPr>
          <p:spPr>
            <a:xfrm>
              <a:off x="447039" y="1635760"/>
              <a:ext cx="3818442" cy="1872418"/>
            </a:xfrm>
            <a:prstGeom prst="wedgeRoundRectCallout">
              <a:avLst>
                <a:gd name="adj1" fmla="val 4873"/>
                <a:gd name="adj2" fmla="val 64808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34329" y="1804497"/>
              <a:ext cx="3617553" cy="1461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i="1" dirty="0"/>
                <a:t>[Tooth decay] is entirely preventable. It mostly comes back to establishing good habits and routines within the family.</a:t>
              </a:r>
            </a:p>
          </p:txBody>
        </p:sp>
        <p:pic>
          <p:nvPicPr>
            <p:cNvPr id="30" name="Picture 29" descr="noun_89663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040" y="883920"/>
              <a:ext cx="1259840" cy="125984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883169" y="3941692"/>
            <a:ext cx="3688783" cy="2189119"/>
            <a:chOff x="4568566" y="975156"/>
            <a:chExt cx="3904874" cy="1993300"/>
          </a:xfrm>
        </p:grpSpPr>
        <p:sp>
          <p:nvSpPr>
            <p:cNvPr id="32" name="Rounded Rectangular Callout 31"/>
            <p:cNvSpPr/>
            <p:nvPr/>
          </p:nvSpPr>
          <p:spPr>
            <a:xfrm>
              <a:off x="4856480" y="1627336"/>
              <a:ext cx="3616960" cy="1341120"/>
            </a:xfrm>
            <a:prstGeom prst="wedgeRoundRectCallout">
              <a:avLst>
                <a:gd name="adj1" fmla="val -3319"/>
                <a:gd name="adj2" fmla="val 64808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119024" y="1877067"/>
              <a:ext cx="3100416" cy="8687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i="1" dirty="0" smtClean="0"/>
                <a:t>We spend a lot of time with families –  [a dental home is] essentially an owner’s manual for their children</a:t>
              </a:r>
              <a:r>
                <a:rPr lang="en-US" sz="1100" i="1" dirty="0" smtClean="0"/>
                <a:t>. </a:t>
              </a:r>
              <a:endParaRPr lang="en-US" sz="1100" i="1" dirty="0"/>
            </a:p>
          </p:txBody>
        </p:sp>
        <p:pic>
          <p:nvPicPr>
            <p:cNvPr id="35" name="Picture 34" descr="noun_89663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8566" y="975156"/>
              <a:ext cx="1132422" cy="1132424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51" y="2348653"/>
            <a:ext cx="3507705" cy="182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95" y="1872872"/>
            <a:ext cx="3513861" cy="37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 descr="Image result for wtkr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2" name="Picture 8" descr="Image result for wtkr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95" y="1234862"/>
            <a:ext cx="1745799" cy="63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546" y="1872872"/>
            <a:ext cx="3644498" cy="198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Image result for koin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24" y="1163855"/>
            <a:ext cx="2420133" cy="7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144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Media 101: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Toolkit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t="7952" r="37399" b="196"/>
          <a:stretch/>
        </p:blipFill>
        <p:spPr>
          <a:xfrm>
            <a:off x="3044942" y="2667000"/>
            <a:ext cx="3054116" cy="32385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4861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PD PowerPoint Template-2">
  <a:themeElements>
    <a:clrScheme name="AAPD Them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0F99D6"/>
      </a:accent1>
      <a:accent2>
        <a:srgbClr val="8FC8EA"/>
      </a:accent2>
      <a:accent3>
        <a:srgbClr val="0ED668"/>
      </a:accent3>
      <a:accent4>
        <a:srgbClr val="90EAAE"/>
      </a:accent4>
      <a:accent5>
        <a:srgbClr val="D58F11"/>
      </a:accent5>
      <a:accent6>
        <a:srgbClr val="DEB54E"/>
      </a:accent6>
      <a:hlink>
        <a:srgbClr val="0000FF"/>
      </a:hlink>
      <a:folHlink>
        <a:srgbClr val="A23BF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PD PowerPoint Template" id="{B14427E2-9C31-4F76-A068-73C17A79D501}" vid="{C4853BDC-F2A3-4785-9587-4940D15648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AAPD%20PowerPoint%20Template-2.potx</Template>
  <TotalTime>4165</TotalTime>
  <Words>308</Words>
  <Application>Microsoft Office PowerPoint</Application>
  <PresentationFormat>On-screen Show (4:3)</PresentationFormat>
  <Paragraphs>78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Symbol</vt:lpstr>
      <vt:lpstr>Times New Roman</vt:lpstr>
      <vt:lpstr>Verdana</vt:lpstr>
      <vt:lpstr>AAPD PowerPoint Template-2</vt:lpstr>
      <vt:lpstr>PowerPoint Presentation</vt:lpstr>
      <vt:lpstr>Media Relations &amp; Coordinating Responses with AAPD  Erika Hoeft, PR Director: erika@aapd.org  Dr. Robin Wright, Director, Pediatric Oral Health Research and Policy Center: rwright@aapd.org </vt:lpstr>
      <vt:lpstr>Media Relations</vt:lpstr>
      <vt:lpstr>Key Media Placements</vt:lpstr>
      <vt:lpstr>Weber Shandwick</vt:lpstr>
      <vt:lpstr>Weber Shandwick</vt:lpstr>
      <vt:lpstr> NCDHM Satellite Media Tour</vt:lpstr>
      <vt:lpstr>Coast-to-Coast Interviews Elevated AAPD &amp; Pediatric Dentists</vt:lpstr>
      <vt:lpstr>Social Media 101: Toolkit</vt:lpstr>
      <vt:lpstr>How to Work with Press</vt:lpstr>
      <vt:lpstr>How to Work with Press</vt:lpstr>
      <vt:lpstr>How to Work with Press</vt:lpstr>
      <vt:lpstr>How to Face a Media Crisis</vt:lpstr>
      <vt:lpstr>How to Face a Media Crisis</vt:lpstr>
      <vt:lpstr>How to Face a Media Crisis</vt:lpstr>
      <vt:lpstr>How to Face a Media Crisis</vt:lpstr>
      <vt:lpstr>How to Face a Media Crisis</vt:lpstr>
      <vt:lpstr>How to Face a Media Crisis</vt:lpstr>
      <vt:lpstr>How to Face a Media Crisis</vt:lpstr>
      <vt:lpstr>How to Face a Media Crisis</vt:lpstr>
      <vt:lpstr>How to Face a Media Crisis</vt:lpstr>
      <vt:lpstr>Top Questions for 2018</vt:lpstr>
      <vt:lpstr>Resources</vt:lpstr>
      <vt:lpstr>Media Relations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Bjerklie</dc:creator>
  <cp:lastModifiedBy>Erika Hoeft</cp:lastModifiedBy>
  <cp:revision>112</cp:revision>
  <cp:lastPrinted>2018-09-24T19:35:01Z</cp:lastPrinted>
  <dcterms:created xsi:type="dcterms:W3CDTF">2014-10-30T16:18:20Z</dcterms:created>
  <dcterms:modified xsi:type="dcterms:W3CDTF">2018-09-24T21:20:18Z</dcterms:modified>
</cp:coreProperties>
</file>