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72" r:id="rId2"/>
    <p:sldMasterId id="2147483660" r:id="rId3"/>
  </p:sldMasterIdLst>
  <p:sldIdLst>
    <p:sldId id="256" r:id="rId4"/>
    <p:sldId id="257" r:id="rId5"/>
    <p:sldId id="272" r:id="rId6"/>
    <p:sldId id="271" r:id="rId7"/>
    <p:sldId id="273" r:id="rId8"/>
    <p:sldId id="269" r:id="rId9"/>
    <p:sldId id="270" r:id="rId10"/>
    <p:sldId id="263" r:id="rId11"/>
    <p:sldId id="262" r:id="rId12"/>
    <p:sldId id="264" r:id="rId13"/>
    <p:sldId id="258" r:id="rId14"/>
    <p:sldId id="267" r:id="rId15"/>
    <p:sldId id="261" r:id="rId16"/>
    <p:sldId id="260" r:id="rId17"/>
    <p:sldId id="259" r:id="rId18"/>
    <p:sldId id="265" r:id="rId19"/>
    <p:sldId id="274" r:id="rId20"/>
    <p:sldId id="275" r:id="rId21"/>
    <p:sldId id="268" r:id="rId22"/>
    <p:sldId id="276" r:id="rId23"/>
    <p:sldId id="277" r:id="rId24"/>
    <p:sldId id="278" r:id="rId25"/>
    <p:sldId id="279" r:id="rId26"/>
    <p:sldId id="281" r:id="rId27"/>
    <p:sldId id="280" r:id="rId28"/>
    <p:sldId id="282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" y="2166367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96253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F3F0-36D6-4B70-A22B-9B84D352E374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41D3-FEE1-49D6-861C-C3F3D68B652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5132" y="5873480"/>
            <a:ext cx="9144000" cy="812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164" y="5889260"/>
            <a:ext cx="2831374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58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F3F0-36D6-4B70-A22B-9B84D352E374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41D3-FEE1-49D6-861C-C3F3D68B65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862320"/>
            <a:ext cx="9144000" cy="812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295" y="5878100"/>
            <a:ext cx="2831374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0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9" y="274638"/>
            <a:ext cx="180178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4638"/>
            <a:ext cx="5979968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6422857"/>
            <a:ext cx="2057397" cy="365125"/>
          </a:xfrm>
        </p:spPr>
        <p:txBody>
          <a:bodyPr/>
          <a:lstStyle/>
          <a:p>
            <a:fld id="{FA27F3F0-36D6-4B70-A22B-9B84D352E374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7"/>
            <a:ext cx="32097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8" y="6422857"/>
            <a:ext cx="659819" cy="365125"/>
          </a:xfrm>
        </p:spPr>
        <p:txBody>
          <a:bodyPr/>
          <a:lstStyle/>
          <a:p>
            <a:fld id="{853841D3-FEE1-49D6-861C-C3F3D68B6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77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" y="2166369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9625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F3F0-36D6-4B70-A22B-9B84D352E374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41D3-FEE1-49D6-861C-C3F3D68B652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5132" y="5873480"/>
            <a:ext cx="9144000" cy="812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165" y="5889260"/>
            <a:ext cx="2831374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27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F3F0-36D6-4B70-A22B-9B84D352E374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41D3-FEE1-49D6-861C-C3F3D68B65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869267"/>
            <a:ext cx="9144000" cy="812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295" y="5885047"/>
            <a:ext cx="2831374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86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4010339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27F3F0-36D6-4B70-A22B-9B84D352E374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3841D3-FEE1-49D6-861C-C3F3D68B652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9525" y="5860780"/>
            <a:ext cx="9144000" cy="81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770" y="5863860"/>
            <a:ext cx="2831374" cy="777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53332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008" y="2011680"/>
            <a:ext cx="356616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793" y="2011680"/>
            <a:ext cx="356616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F3F0-36D6-4B70-A22B-9B84D352E374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41D3-FEE1-49D6-861C-C3F3D68B652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525" y="5869267"/>
            <a:ext cx="9144000" cy="812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770" y="5885047"/>
            <a:ext cx="2831374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60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256" y="1913470"/>
            <a:ext cx="356616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5256" y="2656566"/>
            <a:ext cx="356616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3423" y="1913470"/>
            <a:ext cx="356616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3423" y="2656564"/>
            <a:ext cx="356616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F3F0-36D6-4B70-A22B-9B84D352E374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41D3-FEE1-49D6-861C-C3F3D68B652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861318"/>
            <a:ext cx="9144000" cy="812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58" y="5879064"/>
            <a:ext cx="2831374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89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F3F0-36D6-4B70-A22B-9B84D352E374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41D3-FEE1-49D6-861C-C3F3D68B652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860780"/>
            <a:ext cx="9144000" cy="812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295" y="5876560"/>
            <a:ext cx="2831374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03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F3F0-36D6-4B70-A22B-9B84D352E374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41D3-FEE1-49D6-861C-C3F3D68B652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5860780"/>
            <a:ext cx="9144000" cy="812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770" y="5876560"/>
            <a:ext cx="2831374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88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256" y="2120054"/>
            <a:ext cx="459486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1767" y="2147490"/>
            <a:ext cx="24003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F3F0-36D6-4B70-A22B-9B84D352E374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41D3-FEE1-49D6-861C-C3F3D68B652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877734"/>
            <a:ext cx="9144000" cy="812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295" y="5893514"/>
            <a:ext cx="2831374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9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F3F0-36D6-4B70-A22B-9B84D352E374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41D3-FEE1-49D6-861C-C3F3D68B65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869267"/>
            <a:ext cx="9144000" cy="812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295" y="5885047"/>
            <a:ext cx="2831374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44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8697" y="2111900"/>
            <a:ext cx="4097655" cy="3506451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3016" y="2150621"/>
            <a:ext cx="24003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F3F0-36D6-4B70-A22B-9B84D352E374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41D3-FEE1-49D6-861C-C3F3D68B652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859061"/>
            <a:ext cx="9144000" cy="812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295" y="5874841"/>
            <a:ext cx="2831374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53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F3F0-36D6-4B70-A22B-9B84D352E374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41D3-FEE1-49D6-861C-C3F3D68B65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862320"/>
            <a:ext cx="9144000" cy="812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295" y="5878100"/>
            <a:ext cx="2831374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26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70" y="274638"/>
            <a:ext cx="180178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4638"/>
            <a:ext cx="5979968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2" y="6422859"/>
            <a:ext cx="2057397" cy="365125"/>
          </a:xfrm>
        </p:spPr>
        <p:txBody>
          <a:bodyPr/>
          <a:lstStyle/>
          <a:p>
            <a:fld id="{FA27F3F0-36D6-4B70-A22B-9B84D352E374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9"/>
            <a:ext cx="32097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9" y="6422859"/>
            <a:ext cx="659819" cy="365125"/>
          </a:xfrm>
        </p:spPr>
        <p:txBody>
          <a:bodyPr/>
          <a:lstStyle/>
          <a:p>
            <a:fld id="{853841D3-FEE1-49D6-861C-C3F3D68B6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26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" y="2166367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96253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F3F0-36D6-4B70-A22B-9B84D352E374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41D3-FEE1-49D6-861C-C3F3D68B652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5132" y="5873480"/>
            <a:ext cx="9144000" cy="812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164" y="5889260"/>
            <a:ext cx="2831374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278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F3F0-36D6-4B70-A22B-9B84D352E374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41D3-FEE1-49D6-861C-C3F3D68B65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869267"/>
            <a:ext cx="9144000" cy="812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295" y="5885047"/>
            <a:ext cx="2831374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86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4010337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27F3F0-36D6-4B70-A22B-9B84D352E374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3841D3-FEE1-49D6-861C-C3F3D68B652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9525" y="5860780"/>
            <a:ext cx="9144000" cy="81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770" y="5863860"/>
            <a:ext cx="2831374" cy="777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53332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008" y="2011680"/>
            <a:ext cx="356616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793" y="2011680"/>
            <a:ext cx="356616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F3F0-36D6-4B70-A22B-9B84D352E374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41D3-FEE1-49D6-861C-C3F3D68B652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525" y="5869267"/>
            <a:ext cx="9144000" cy="812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770" y="5885047"/>
            <a:ext cx="2831374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60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256" y="1913470"/>
            <a:ext cx="356616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5256" y="2656566"/>
            <a:ext cx="356616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3423" y="1913470"/>
            <a:ext cx="356616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3423" y="2656564"/>
            <a:ext cx="356616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F3F0-36D6-4B70-A22B-9B84D352E374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41D3-FEE1-49D6-861C-C3F3D68B652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861318"/>
            <a:ext cx="9144000" cy="812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58" y="5879064"/>
            <a:ext cx="2831374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896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F3F0-36D6-4B70-A22B-9B84D352E374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41D3-FEE1-49D6-861C-C3F3D68B652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860780"/>
            <a:ext cx="9144000" cy="812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295" y="5876560"/>
            <a:ext cx="2831374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038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F3F0-36D6-4B70-A22B-9B84D352E374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41D3-FEE1-49D6-861C-C3F3D68B652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5860780"/>
            <a:ext cx="9144000" cy="812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770" y="5876560"/>
            <a:ext cx="2831374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88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4010337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27F3F0-36D6-4B70-A22B-9B84D352E374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3841D3-FEE1-49D6-861C-C3F3D68B652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9525" y="5860780"/>
            <a:ext cx="9144000" cy="81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770" y="5863860"/>
            <a:ext cx="2831374" cy="777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354486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256" y="2120054"/>
            <a:ext cx="459486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1767" y="2147489"/>
            <a:ext cx="24003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F3F0-36D6-4B70-A22B-9B84D352E374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41D3-FEE1-49D6-861C-C3F3D68B652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877734"/>
            <a:ext cx="9144000" cy="812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295" y="5893514"/>
            <a:ext cx="2831374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998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8696" y="2111898"/>
            <a:ext cx="4097655" cy="3506451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3016" y="2150621"/>
            <a:ext cx="24003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F3F0-36D6-4B70-A22B-9B84D352E374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41D3-FEE1-49D6-861C-C3F3D68B652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859061"/>
            <a:ext cx="9144000" cy="812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295" y="5874841"/>
            <a:ext cx="2831374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534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F3F0-36D6-4B70-A22B-9B84D352E374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41D3-FEE1-49D6-861C-C3F3D68B65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862320"/>
            <a:ext cx="9144000" cy="812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295" y="5878100"/>
            <a:ext cx="2831374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268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9" y="274638"/>
            <a:ext cx="180178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4638"/>
            <a:ext cx="5979968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6422857"/>
            <a:ext cx="2057397" cy="365125"/>
          </a:xfrm>
        </p:spPr>
        <p:txBody>
          <a:bodyPr/>
          <a:lstStyle/>
          <a:p>
            <a:fld id="{FA27F3F0-36D6-4B70-A22B-9B84D352E374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7"/>
            <a:ext cx="32097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8" y="6422857"/>
            <a:ext cx="659819" cy="365125"/>
          </a:xfrm>
        </p:spPr>
        <p:txBody>
          <a:bodyPr/>
          <a:lstStyle/>
          <a:p>
            <a:fld id="{853841D3-FEE1-49D6-861C-C3F3D68B6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26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008" y="2011680"/>
            <a:ext cx="356616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793" y="2011680"/>
            <a:ext cx="356616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F3F0-36D6-4B70-A22B-9B84D352E374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41D3-FEE1-49D6-861C-C3F3D68B652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525" y="5869267"/>
            <a:ext cx="9144000" cy="812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770" y="5885047"/>
            <a:ext cx="2831374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4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256" y="1913470"/>
            <a:ext cx="356616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5256" y="2656566"/>
            <a:ext cx="356616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3423" y="1913470"/>
            <a:ext cx="356616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3423" y="2656564"/>
            <a:ext cx="356616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F3F0-36D6-4B70-A22B-9B84D352E374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41D3-FEE1-49D6-861C-C3F3D68B652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861318"/>
            <a:ext cx="9144000" cy="812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58" y="5879064"/>
            <a:ext cx="2831374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55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F3F0-36D6-4B70-A22B-9B84D352E374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41D3-FEE1-49D6-861C-C3F3D68B652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860780"/>
            <a:ext cx="9144000" cy="812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295" y="5876560"/>
            <a:ext cx="2831374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16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F3F0-36D6-4B70-A22B-9B84D352E374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41D3-FEE1-49D6-861C-C3F3D68B652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5860780"/>
            <a:ext cx="9144000" cy="812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770" y="5876560"/>
            <a:ext cx="2831374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75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256" y="2120054"/>
            <a:ext cx="459486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1767" y="2147489"/>
            <a:ext cx="24003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F3F0-36D6-4B70-A22B-9B84D352E374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41D3-FEE1-49D6-861C-C3F3D68B652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877734"/>
            <a:ext cx="9144000" cy="812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295" y="5893514"/>
            <a:ext cx="2831374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1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8696" y="2111898"/>
            <a:ext cx="4097655" cy="3506451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3016" y="2150621"/>
            <a:ext cx="24003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F3F0-36D6-4B70-A22B-9B84D352E374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41D3-FEE1-49D6-861C-C3F3D68B652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859061"/>
            <a:ext cx="9144000" cy="812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295" y="5874841"/>
            <a:ext cx="2831374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5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2189" y="284176"/>
            <a:ext cx="733806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189" y="2011680"/>
            <a:ext cx="733806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1699" y="6422855"/>
            <a:ext cx="2250671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A27F3F0-36D6-4B70-A22B-9B84D352E374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7353" y="6422855"/>
            <a:ext cx="3783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4195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853841D3-FEE1-49D6-861C-C3F3D68B6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624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2189" y="284176"/>
            <a:ext cx="733806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189" y="2011680"/>
            <a:ext cx="733806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1700" y="6422857"/>
            <a:ext cx="2250671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A27F3F0-36D6-4B70-A22B-9B84D352E374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7353" y="6422857"/>
            <a:ext cx="3783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4195" y="6422857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853841D3-FEE1-49D6-861C-C3F3D68B6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958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2189" y="284176"/>
            <a:ext cx="733806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189" y="2011680"/>
            <a:ext cx="733806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1699" y="6422855"/>
            <a:ext cx="2250671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A27F3F0-36D6-4B70-A22B-9B84D352E374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7353" y="6422855"/>
            <a:ext cx="3783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4195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853841D3-FEE1-49D6-861C-C3F3D68B6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958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981" y="2448629"/>
            <a:ext cx="8200037" cy="1178062"/>
          </a:xfrm>
        </p:spPr>
        <p:txBody>
          <a:bodyPr>
            <a:noAutofit/>
          </a:bodyPr>
          <a:lstStyle/>
          <a:p>
            <a:r>
              <a:rPr lang="en-US" sz="4800" dirty="0" smtClean="0"/>
              <a:t>SDF: Medicaid and Other 3</a:t>
            </a:r>
            <a:r>
              <a:rPr lang="en-US" sz="4800" baseline="30000" dirty="0" smtClean="0"/>
              <a:t>rd</a:t>
            </a:r>
            <a:r>
              <a:rPr lang="en-US" sz="4800" dirty="0" smtClean="0"/>
              <a:t> Party Coverage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Jeff Kahl </a:t>
            </a:r>
            <a:r>
              <a:rPr lang="mr-IN" dirty="0" smtClean="0"/>
              <a:t>–</a:t>
            </a:r>
            <a:r>
              <a:rPr lang="en-US" dirty="0" smtClean="0"/>
              <a:t> PPA for Colorado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91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a Practical Standpoint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Billed Per tooth.</a:t>
            </a:r>
          </a:p>
          <a:p>
            <a:r>
              <a:rPr lang="en-US" dirty="0" smtClean="0"/>
              <a:t>Benefit would allow for.</a:t>
            </a:r>
          </a:p>
          <a:p>
            <a:pPr lvl="1"/>
            <a:r>
              <a:rPr lang="en-US" dirty="0" smtClean="0"/>
              <a:t>At least </a:t>
            </a:r>
            <a:r>
              <a:rPr lang="en-US" dirty="0" smtClean="0"/>
              <a:t>1-2 applications/year</a:t>
            </a:r>
          </a:p>
          <a:p>
            <a:r>
              <a:rPr lang="en-US" dirty="0" smtClean="0"/>
              <a:t>Reimbursement?</a:t>
            </a:r>
          </a:p>
          <a:p>
            <a:pPr lvl="1"/>
            <a:r>
              <a:rPr lang="en-US" dirty="0" smtClean="0"/>
              <a:t>Needs to be reasonable.</a:t>
            </a:r>
          </a:p>
          <a:p>
            <a:pPr lvl="1"/>
            <a:r>
              <a:rPr lang="en-US" dirty="0" smtClean="0"/>
              <a:t>More applications better.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63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States With SDF Medicaid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2936"/>
            <a:ext cx="8229600" cy="4525963"/>
          </a:xfrm>
        </p:spPr>
        <p:txBody>
          <a:bodyPr/>
          <a:lstStyle/>
          <a:p>
            <a:r>
              <a:rPr lang="en-US" dirty="0" smtClean="0"/>
              <a:t>As of June 2018 </a:t>
            </a:r>
            <a:r>
              <a:rPr lang="mr-IN" dirty="0" smtClean="0"/>
              <a:t>–</a:t>
            </a:r>
            <a:r>
              <a:rPr lang="en-US" dirty="0" smtClean="0"/>
              <a:t> 27 states had some coverage for D1354</a:t>
            </a:r>
            <a:endParaRPr lang="en-US" dirty="0"/>
          </a:p>
        </p:txBody>
      </p:sp>
      <p:pic>
        <p:nvPicPr>
          <p:cNvPr id="5" name="Picture 4" descr="State By State Coverag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04"/>
          <a:stretch/>
        </p:blipFill>
        <p:spPr>
          <a:xfrm>
            <a:off x="1032244" y="2395260"/>
            <a:ext cx="7412904" cy="422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1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 in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Pediatric Patients</a:t>
            </a:r>
          </a:p>
          <a:p>
            <a:r>
              <a:rPr lang="en-US" dirty="0" smtClean="0"/>
              <a:t>Adults and Children</a:t>
            </a:r>
          </a:p>
          <a:p>
            <a:r>
              <a:rPr lang="en-US" dirty="0" smtClean="0"/>
              <a:t>Only Children under 5</a:t>
            </a:r>
          </a:p>
          <a:p>
            <a:r>
              <a:rPr lang="en-US" dirty="0" smtClean="0"/>
              <a:t>Limit 1 or 2 times per year</a:t>
            </a:r>
          </a:p>
          <a:p>
            <a:r>
              <a:rPr lang="en-US" dirty="0" smtClean="0"/>
              <a:t>Cap of 2, 4, or 6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01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Florida Medicaid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$6.44 per application/tooth</a:t>
            </a:r>
          </a:p>
          <a:p>
            <a:r>
              <a:rPr lang="en-US" dirty="0" smtClean="0"/>
              <a:t>2 applications per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20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Kentucky Medicaid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$25 per application per quadrant</a:t>
            </a:r>
          </a:p>
          <a:p>
            <a:r>
              <a:rPr lang="en-US" dirty="0" smtClean="0"/>
              <a:t>2 applications per year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77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Virginia Medicaid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$32.28 per application/tooth</a:t>
            </a:r>
          </a:p>
          <a:p>
            <a:r>
              <a:rPr lang="en-US" dirty="0" smtClean="0"/>
              <a:t>2 applications per lifetime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application no less than 90 days later.</a:t>
            </a:r>
          </a:p>
          <a:p>
            <a:r>
              <a:rPr lang="en-US" dirty="0" smtClean="0"/>
              <a:t>If restorative/</a:t>
            </a:r>
            <a:r>
              <a:rPr lang="en-US" dirty="0" err="1" smtClean="0"/>
              <a:t>endo</a:t>
            </a:r>
            <a:r>
              <a:rPr lang="en-US" dirty="0" smtClean="0"/>
              <a:t>/</a:t>
            </a:r>
            <a:r>
              <a:rPr lang="en-US" dirty="0" err="1" smtClean="0"/>
              <a:t>ext</a:t>
            </a:r>
            <a:r>
              <a:rPr lang="en-US" dirty="0" smtClean="0"/>
              <a:t> of treated tooth is done within 180 days. That fee will be reduced by $32.28.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18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Metlife</a:t>
            </a:r>
            <a:r>
              <a:rPr lang="en-US" dirty="0" smtClean="0"/>
              <a:t> - $17</a:t>
            </a:r>
          </a:p>
          <a:p>
            <a:pPr lvl="1"/>
            <a:r>
              <a:rPr lang="en-US" dirty="0" smtClean="0"/>
              <a:t>1 application per tooth in 60 months</a:t>
            </a:r>
          </a:p>
          <a:p>
            <a:r>
              <a:rPr lang="en-US" dirty="0" smtClean="0"/>
              <a:t>Aetna Plus - $80</a:t>
            </a:r>
          </a:p>
          <a:p>
            <a:pPr lvl="1"/>
            <a:r>
              <a:rPr lang="en-US" dirty="0" smtClean="0"/>
              <a:t>Posterior permanent teeth only</a:t>
            </a:r>
          </a:p>
          <a:p>
            <a:pPr lvl="1"/>
            <a:r>
              <a:rPr lang="en-US" dirty="0" smtClean="0"/>
              <a:t>1 application/quadrant per 36 months.</a:t>
            </a:r>
          </a:p>
          <a:p>
            <a:r>
              <a:rPr lang="en-US" dirty="0" smtClean="0"/>
              <a:t>UCCI - $3.97</a:t>
            </a:r>
          </a:p>
          <a:p>
            <a:pPr lvl="1"/>
            <a:r>
              <a:rPr lang="en-US" dirty="0" smtClean="0"/>
              <a:t>1 per tooth every 36 months.</a:t>
            </a:r>
          </a:p>
          <a:p>
            <a:r>
              <a:rPr lang="en-US" dirty="0" smtClean="0"/>
              <a:t>Some Deltas - $27-31</a:t>
            </a:r>
          </a:p>
          <a:p>
            <a:pPr lvl="1"/>
            <a:r>
              <a:rPr lang="en-US" dirty="0" smtClean="0"/>
              <a:t>2 applications/year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67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Care/Access to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 of your delivery system</a:t>
            </a:r>
          </a:p>
          <a:p>
            <a:pPr lvl="1"/>
            <a:r>
              <a:rPr lang="en-US" dirty="0" smtClean="0"/>
              <a:t>Not just to reduce or prevent disease but to bring children who aren’t otherwise engaged into the dental delivery system.</a:t>
            </a:r>
          </a:p>
          <a:p>
            <a:r>
              <a:rPr lang="en-US" dirty="0"/>
              <a:t>C</a:t>
            </a:r>
            <a:r>
              <a:rPr lang="en-US" dirty="0" smtClean="0"/>
              <a:t>oordination and communication allows for more appropriate migration of patients across spectrum of the delivery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40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Care/Access to Care</a:t>
            </a:r>
            <a:endParaRPr lang="en-US" dirty="0"/>
          </a:p>
        </p:txBody>
      </p:sp>
      <p:pic>
        <p:nvPicPr>
          <p:cNvPr id="6" name="Content Placeholder 5" descr="IMG_7235-1024x76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5" b="11785"/>
          <a:stretch>
            <a:fillRect/>
          </a:stretch>
        </p:blipFill>
        <p:spPr>
          <a:xfrm>
            <a:off x="1730210" y="1990784"/>
            <a:ext cx="6510039" cy="3731611"/>
          </a:xfrm>
        </p:spPr>
      </p:pic>
    </p:spTree>
    <p:extLst>
      <p:ext uri="{BB962C8B-B14F-4D97-AF65-F5344CB8AC3E}">
        <p14:creationId xmlns:p14="http://schemas.microsoft.com/office/powerpoint/2010/main" val="228286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Care/Access to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SDF fit into the Dental Delivery System?</a:t>
            </a:r>
          </a:p>
          <a:p>
            <a:endParaRPr lang="en-US" dirty="0"/>
          </a:p>
        </p:txBody>
      </p:sp>
      <p:sp>
        <p:nvSpPr>
          <p:cNvPr id="4" name="Notched Right Arrow 3"/>
          <p:cNvSpPr/>
          <p:nvPr/>
        </p:nvSpPr>
        <p:spPr>
          <a:xfrm>
            <a:off x="6203843" y="2662113"/>
            <a:ext cx="2440976" cy="2139131"/>
          </a:xfrm>
          <a:prstGeom prst="notched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Sedation,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General Anesthesia</a:t>
            </a:r>
          </a:p>
        </p:txBody>
      </p:sp>
      <p:sp>
        <p:nvSpPr>
          <p:cNvPr id="5" name="Notched Right Arrow 4"/>
          <p:cNvSpPr/>
          <p:nvPr/>
        </p:nvSpPr>
        <p:spPr>
          <a:xfrm>
            <a:off x="4111281" y="2789029"/>
            <a:ext cx="2566276" cy="1900599"/>
          </a:xfrm>
          <a:prstGeom prst="notch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Dental Office or Mobile Clinic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2311915" y="2789029"/>
            <a:ext cx="2179070" cy="1808939"/>
          </a:xfrm>
          <a:prstGeom prst="notchedRight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School Based Care/VDH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Striped Right Arrow 6"/>
          <p:cNvSpPr/>
          <p:nvPr/>
        </p:nvSpPr>
        <p:spPr>
          <a:xfrm>
            <a:off x="864155" y="3006063"/>
            <a:ext cx="1728309" cy="1393532"/>
          </a:xfrm>
          <a:prstGeom prst="striped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School Screening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28031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SDF Policy/Benefit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Considerations and Science </a:t>
            </a:r>
            <a:r>
              <a:rPr lang="mr-IN" dirty="0" smtClean="0"/>
              <a:t>–</a:t>
            </a:r>
            <a:r>
              <a:rPr lang="en-US" dirty="0" smtClean="0"/>
              <a:t> as it applies to benefit design and policy</a:t>
            </a:r>
          </a:p>
          <a:p>
            <a:r>
              <a:rPr lang="en-US" dirty="0" smtClean="0"/>
              <a:t>Scope of Care and Access.</a:t>
            </a:r>
          </a:p>
          <a:p>
            <a:r>
              <a:rPr lang="en-US" dirty="0" smtClean="0"/>
              <a:t>Policy and Benefit Process in Colorado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9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heel-desktop-2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8" t="97" r="-1111" b="-5797"/>
          <a:stretch/>
        </p:blipFill>
        <p:spPr>
          <a:xfrm>
            <a:off x="79090" y="382487"/>
            <a:ext cx="8856440" cy="5920905"/>
          </a:xfrm>
        </p:spPr>
      </p:pic>
    </p:spTree>
    <p:extLst>
      <p:ext uri="{BB962C8B-B14F-4D97-AF65-F5344CB8AC3E}">
        <p14:creationId xmlns:p14="http://schemas.microsoft.com/office/powerpoint/2010/main" val="337945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289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0682"/>
          <a:stretch/>
        </p:blipFill>
        <p:spPr>
          <a:xfrm>
            <a:off x="0" y="650221"/>
            <a:ext cx="9144000" cy="467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4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 - 1045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Allows dental hygienists to apply silver </a:t>
            </a:r>
            <a:r>
              <a:rPr lang="en-US" dirty="0" err="1" smtClean="0"/>
              <a:t>diamine</a:t>
            </a:r>
            <a:r>
              <a:rPr lang="en-US" dirty="0" smtClean="0"/>
              <a:t> fluoride under the direct or indirect supervision of a dentist</a:t>
            </a:r>
          </a:p>
          <a:p>
            <a:pPr lvl="1"/>
            <a:r>
              <a:rPr lang="en-US" dirty="0" smtClean="0"/>
              <a:t>Hold a license in good standing</a:t>
            </a:r>
          </a:p>
          <a:p>
            <a:pPr lvl="1"/>
            <a:r>
              <a:rPr lang="en-US" dirty="0" smtClean="0"/>
              <a:t>Completes a course on the use and limitations of SDF</a:t>
            </a:r>
          </a:p>
          <a:p>
            <a:pPr lvl="1"/>
            <a:r>
              <a:rPr lang="en-US" dirty="0" smtClean="0"/>
              <a:t>Is covered by professional liability insurance</a:t>
            </a:r>
          </a:p>
          <a:p>
            <a:pPr lvl="1"/>
            <a:r>
              <a:rPr lang="en-US" dirty="0" smtClean="0"/>
              <a:t>Has a collaborative agreement with a dentist that describes the SDF protocols, any restrictions or limitations, and follow-up referral mechanisms.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46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Did this Get Done in Colorado?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Patience</a:t>
            </a:r>
          </a:p>
          <a:p>
            <a:r>
              <a:rPr lang="en-US" dirty="0" smtClean="0"/>
              <a:t>Unified stakeholder group</a:t>
            </a:r>
          </a:p>
          <a:p>
            <a:r>
              <a:rPr lang="en-US" dirty="0" smtClean="0"/>
              <a:t>Good relationship with department of healthcare policy and finance.</a:t>
            </a:r>
          </a:p>
          <a:p>
            <a:r>
              <a:rPr lang="en-US" dirty="0" smtClean="0"/>
              <a:t>Pre-session work to educate legislators and bill sponsors.</a:t>
            </a:r>
          </a:p>
          <a:p>
            <a:r>
              <a:rPr lang="en-US" dirty="0" smtClean="0"/>
              <a:t>The Dental Board?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77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897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38" b="26211"/>
          <a:stretch/>
        </p:blipFill>
        <p:spPr>
          <a:xfrm>
            <a:off x="642079" y="2649904"/>
            <a:ext cx="7338060" cy="3090500"/>
          </a:xfrm>
        </p:spPr>
      </p:pic>
      <p:pic>
        <p:nvPicPr>
          <p:cNvPr id="5" name="Picture 4" descr="IMG_289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7" b="63868"/>
          <a:stretch/>
        </p:blipFill>
        <p:spPr>
          <a:xfrm>
            <a:off x="457200" y="414143"/>
            <a:ext cx="4870012" cy="19756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1195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Colorado Medicaid Benefit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Live on Oct 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r>
              <a:rPr lang="en-US" dirty="0" smtClean="0"/>
              <a:t>2 applications per tooth per year</a:t>
            </a:r>
          </a:p>
          <a:p>
            <a:r>
              <a:rPr lang="en-US" dirty="0" smtClean="0"/>
              <a:t>Up to 4 applications per lifetime of tooth.</a:t>
            </a:r>
          </a:p>
          <a:p>
            <a:r>
              <a:rPr lang="en-US" dirty="0" smtClean="0"/>
              <a:t>Reimbursement - $15-27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26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contract for the CHP Dental benefit is in RFP we are hoping to address D1354 coverage in that process.</a:t>
            </a:r>
          </a:p>
          <a:p>
            <a:r>
              <a:rPr lang="en-US" dirty="0" smtClean="0"/>
              <a:t>Delta PPO in Colorado provides some coverage. We’re working on expanding that to other plans offered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074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 descr="imag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1" r="15011"/>
          <a:stretch>
            <a:fillRect/>
          </a:stretch>
        </p:blipFill>
        <p:spPr>
          <a:xfrm>
            <a:off x="1576329" y="2011680"/>
            <a:ext cx="6105729" cy="3499857"/>
          </a:xfrm>
        </p:spPr>
      </p:pic>
    </p:spTree>
    <p:extLst>
      <p:ext uri="{BB962C8B-B14F-4D97-AF65-F5344CB8AC3E}">
        <p14:creationId xmlns:p14="http://schemas.microsoft.com/office/powerpoint/2010/main" val="15296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Benefit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Relative newness means that there isn’t a lot of research or data.</a:t>
            </a:r>
          </a:p>
          <a:p>
            <a:r>
              <a:rPr lang="en-US" dirty="0" smtClean="0"/>
              <a:t>From an evidence based standpoint the research available is low-quality.</a:t>
            </a:r>
          </a:p>
          <a:p>
            <a:r>
              <a:rPr lang="en-US" dirty="0" smtClean="0"/>
              <a:t>Multiple popular protocols with some variance.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47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SDF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 of managing severe early childhood caries is disproportionately high.</a:t>
            </a:r>
          </a:p>
          <a:p>
            <a:r>
              <a:rPr lang="en-US" dirty="0" smtClean="0"/>
              <a:t>Dental surgery rates are much higher in less affluent populations (25.7 </a:t>
            </a:r>
            <a:r>
              <a:rPr lang="en-US" dirty="0" err="1" smtClean="0"/>
              <a:t>vs</a:t>
            </a:r>
            <a:r>
              <a:rPr lang="en-US" dirty="0" smtClean="0"/>
              <a:t> 6.9 per 1000) </a:t>
            </a:r>
          </a:p>
          <a:p>
            <a:pPr lvl="1"/>
            <a:r>
              <a:rPr lang="en-US" dirty="0" smtClean="0"/>
              <a:t>Decrease need for treatment under sedation or general anesthesia.</a:t>
            </a:r>
          </a:p>
          <a:p>
            <a:pPr lvl="1"/>
            <a:r>
              <a:rPr lang="en-US" dirty="0" smtClean="0"/>
              <a:t>Decrease need for more costly restorative procedures.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47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SDF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Adult Populations</a:t>
            </a:r>
          </a:p>
          <a:p>
            <a:pPr lvl="1"/>
            <a:r>
              <a:rPr lang="en-US" dirty="0" smtClean="0"/>
              <a:t>Many of the same treatment challenges/benefits exist especially for patients with special needs and patients in long term care facilities.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51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patients will utilize the benefit?</a:t>
            </a:r>
          </a:p>
          <a:p>
            <a:pPr lvl="1"/>
            <a:r>
              <a:rPr lang="en-US" dirty="0" smtClean="0"/>
              <a:t>National Untreated Caries Rates in Children</a:t>
            </a:r>
          </a:p>
          <a:p>
            <a:pPr lvl="1"/>
            <a:r>
              <a:rPr lang="en-US" dirty="0" smtClean="0"/>
              <a:t>Acceptance around 20%</a:t>
            </a:r>
          </a:p>
          <a:p>
            <a:pPr lvl="1"/>
            <a:endParaRPr lang="en-US" dirty="0"/>
          </a:p>
        </p:txBody>
      </p:sp>
      <p:pic>
        <p:nvPicPr>
          <p:cNvPr id="4" name="Picture 3" descr="IMG_289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7"/>
          <a:stretch/>
        </p:blipFill>
        <p:spPr>
          <a:xfrm>
            <a:off x="643085" y="3319990"/>
            <a:ext cx="5330789" cy="220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9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teeth are treated at one time?</a:t>
            </a:r>
          </a:p>
          <a:p>
            <a:pPr lvl="1"/>
            <a:r>
              <a:rPr lang="en-US" dirty="0" smtClean="0"/>
              <a:t>No current data because of relative newness.</a:t>
            </a:r>
          </a:p>
          <a:p>
            <a:pPr lvl="1"/>
            <a:r>
              <a:rPr lang="en-US" dirty="0" smtClean="0"/>
              <a:t>Manufacturer recommends no more than 5 teeth.</a:t>
            </a:r>
          </a:p>
          <a:p>
            <a:r>
              <a:rPr lang="en-US" dirty="0" smtClean="0"/>
              <a:t>How many teeth need restorative treatment or extraction later?</a:t>
            </a:r>
          </a:p>
          <a:p>
            <a:pPr lvl="1"/>
            <a:r>
              <a:rPr lang="en-US" dirty="0" smtClean="0"/>
              <a:t>No current data because of newness.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94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AAPD Guideline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AAPD supports the use of 38% SDF as part of a comprehensive caries management program.</a:t>
            </a:r>
          </a:p>
          <a:p>
            <a:r>
              <a:rPr lang="en-US" dirty="0" smtClean="0"/>
              <a:t>The recommendation is conditional based on low-quality evidence.</a:t>
            </a:r>
          </a:p>
          <a:p>
            <a:r>
              <a:rPr lang="en-US" dirty="0" smtClean="0"/>
              <a:t>Pooled evidence suggests:</a:t>
            </a:r>
          </a:p>
          <a:p>
            <a:pPr lvl="1"/>
            <a:r>
              <a:rPr lang="en-US" dirty="0" smtClean="0"/>
              <a:t>68% of lesions would be expected to be arrested 24 months after one to two applications.</a:t>
            </a:r>
          </a:p>
          <a:p>
            <a:pPr lvl="1"/>
            <a:r>
              <a:rPr lang="en-US" dirty="0" smtClean="0"/>
              <a:t>Reapplication 1-3 months later may be required to fully arrest lesion.</a:t>
            </a:r>
          </a:p>
          <a:p>
            <a:pPr lvl="1"/>
            <a:r>
              <a:rPr lang="en-US" dirty="0" smtClean="0"/>
              <a:t>Biannual application higher arrest rates than annual.</a:t>
            </a:r>
          </a:p>
          <a:p>
            <a:pPr lvl="1"/>
            <a:r>
              <a:rPr lang="en-US" dirty="0" smtClean="0"/>
              <a:t>50 % of arrested lesions reverted to active lesions at 24 months.</a:t>
            </a:r>
          </a:p>
          <a:p>
            <a:pPr lvl="1"/>
            <a:r>
              <a:rPr lang="en-US" dirty="0" smtClean="0"/>
              <a:t>Annual reapplication required to maintain arrested lesions.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62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Ideal?</a:t>
            </a:r>
            <a:endParaRPr lang="en-US" dirty="0"/>
          </a:p>
        </p:txBody>
      </p:sp>
      <p:pic>
        <p:nvPicPr>
          <p:cNvPr id="4" name="Content Placeholder 3" descr="grv8f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5" b="25635"/>
          <a:stretch>
            <a:fillRect/>
          </a:stretch>
        </p:blipFill>
        <p:spPr>
          <a:xfrm>
            <a:off x="273593" y="1386007"/>
            <a:ext cx="8218029" cy="4519599"/>
          </a:xfrm>
        </p:spPr>
      </p:pic>
    </p:spTree>
    <p:extLst>
      <p:ext uri="{BB962C8B-B14F-4D97-AF65-F5344CB8AC3E}">
        <p14:creationId xmlns:p14="http://schemas.microsoft.com/office/powerpoint/2010/main" val="166553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AAPD_Theme_2">
  <a:themeElements>
    <a:clrScheme name="Custom 4">
      <a:dk1>
        <a:srgbClr val="2C2C2C"/>
      </a:dk1>
      <a:lt1>
        <a:srgbClr val="FFFFFF"/>
      </a:lt1>
      <a:dk2>
        <a:srgbClr val="0787C1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675F369-01C4-4D14-A461-E3D12BA3D0F8}" vid="{BBD1B61C-52A5-4182-87BE-D0BE2481B605}"/>
    </a:ext>
  </a:extLst>
</a:theme>
</file>

<file path=ppt/theme/theme2.xml><?xml version="1.0" encoding="utf-8"?>
<a:theme xmlns:a="http://schemas.openxmlformats.org/drawingml/2006/main" name="1_AAPD_Theme_2">
  <a:themeElements>
    <a:clrScheme name="Custom 4">
      <a:dk1>
        <a:srgbClr val="2C2C2C"/>
      </a:dk1>
      <a:lt1>
        <a:srgbClr val="FFFFFF"/>
      </a:lt1>
      <a:dk2>
        <a:srgbClr val="0787C1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675F369-01C4-4D14-A461-E3D12BA3D0F8}" vid="{BBD1B61C-52A5-4182-87BE-D0BE2481B605}"/>
    </a:ext>
  </a:extLst>
</a:theme>
</file>

<file path=ppt/theme/theme3.xml><?xml version="1.0" encoding="utf-8"?>
<a:theme xmlns:a="http://schemas.openxmlformats.org/drawingml/2006/main" name="AAPD_Theme_2">
  <a:themeElements>
    <a:clrScheme name="Custom 4">
      <a:dk1>
        <a:srgbClr val="2C2C2C"/>
      </a:dk1>
      <a:lt1>
        <a:srgbClr val="FFFFFF"/>
      </a:lt1>
      <a:dk2>
        <a:srgbClr val="0787C1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675F369-01C4-4D14-A461-E3D12BA3D0F8}" vid="{BBD1B61C-52A5-4182-87BE-D0BE2481B60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4745</TotalTime>
  <Words>743</Words>
  <Application>Microsoft Office PowerPoint</Application>
  <PresentationFormat>On-screen Show (4:3)</PresentationFormat>
  <Paragraphs>108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Corbel</vt:lpstr>
      <vt:lpstr>Mangal</vt:lpstr>
      <vt:lpstr>Wingdings</vt:lpstr>
      <vt:lpstr>2_AAPD_Theme_2</vt:lpstr>
      <vt:lpstr>1_AAPD_Theme_2</vt:lpstr>
      <vt:lpstr>AAPD_Theme_2</vt:lpstr>
      <vt:lpstr>SDF: Medicaid and Other 3rd Party Coverage</vt:lpstr>
      <vt:lpstr>SDF Policy/Benefit Considerations</vt:lpstr>
      <vt:lpstr>Challenges in Benefit Design</vt:lpstr>
      <vt:lpstr>Benefits of SDF </vt:lpstr>
      <vt:lpstr>Benefits of SDF</vt:lpstr>
      <vt:lpstr>Other Considerations</vt:lpstr>
      <vt:lpstr>Other Considerations</vt:lpstr>
      <vt:lpstr>AAPD Guideline</vt:lpstr>
      <vt:lpstr>What is Ideal?</vt:lpstr>
      <vt:lpstr>From a Practical Standpoint</vt:lpstr>
      <vt:lpstr>States With SDF Medicaid Coverage</vt:lpstr>
      <vt:lpstr>Variation in Coverage</vt:lpstr>
      <vt:lpstr>Florida Medicaid</vt:lpstr>
      <vt:lpstr>Kentucky Medicaid</vt:lpstr>
      <vt:lpstr>Virginia Medicaid</vt:lpstr>
      <vt:lpstr>Commercial Benefits</vt:lpstr>
      <vt:lpstr>Scope of Care/Access to Care</vt:lpstr>
      <vt:lpstr>Scope of Care/Access to Care</vt:lpstr>
      <vt:lpstr>Scope of Care/Access to Care</vt:lpstr>
      <vt:lpstr>PowerPoint Presentation</vt:lpstr>
      <vt:lpstr>PowerPoint Presentation</vt:lpstr>
      <vt:lpstr>HB - 1045</vt:lpstr>
      <vt:lpstr>How Did this Get Done in Colorado?</vt:lpstr>
      <vt:lpstr>PowerPoint Presentation</vt:lpstr>
      <vt:lpstr>Colorado Medicaid Benefit</vt:lpstr>
      <vt:lpstr>other insurance</vt:lpstr>
      <vt:lpstr>Questions?</vt:lpstr>
    </vt:vector>
  </TitlesOfParts>
  <Company>Colorado Springs Pediatric Dentistry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SDF: Medicaid and Other 3rd Party Coverage</dc:title>
  <dc:creator>Jeffrey Kahl</dc:creator>
  <cp:lastModifiedBy>Margaret Bjerklie</cp:lastModifiedBy>
  <cp:revision>41</cp:revision>
  <dcterms:created xsi:type="dcterms:W3CDTF">2018-09-21T15:47:51Z</dcterms:created>
  <dcterms:modified xsi:type="dcterms:W3CDTF">2018-09-25T14:56:36Z</dcterms:modified>
</cp:coreProperties>
</file>