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77" r:id="rId4"/>
    <p:sldId id="276" r:id="rId5"/>
    <p:sldId id="257" r:id="rId6"/>
    <p:sldId id="266" r:id="rId7"/>
    <p:sldId id="269" r:id="rId8"/>
    <p:sldId id="270" r:id="rId9"/>
    <p:sldId id="272" r:id="rId10"/>
    <p:sldId id="259" r:id="rId11"/>
    <p:sldId id="260" r:id="rId12"/>
    <p:sldId id="271" r:id="rId13"/>
    <p:sldId id="261" r:id="rId14"/>
    <p:sldId id="267" r:id="rId15"/>
    <p:sldId id="273" r:id="rId16"/>
    <p:sldId id="262" r:id="rId17"/>
    <p:sldId id="268" r:id="rId18"/>
    <p:sldId id="274" r:id="rId19"/>
    <p:sldId id="263"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93" d="100"/>
          <a:sy n="93" d="100"/>
        </p:scale>
        <p:origin x="90"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8" name="Rectangle 7"/>
          <p:cNvSpPr/>
          <p:nvPr userDrawn="1"/>
        </p:nvSpPr>
        <p:spPr>
          <a:xfrm>
            <a:off x="-6843" y="58734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04217" y="5889260"/>
            <a:ext cx="3775165" cy="77724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userDrawn="1"/>
        </p:nvSpPr>
        <p:spPr>
          <a:xfrm>
            <a:off x="0" y="586232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78100"/>
            <a:ext cx="3775165" cy="77724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6DFF08F-DC6B-4601-B491-B0F83F6DD2DA}" type="datetimeFigureOut">
              <a:rPr lang="en-US" dirty="0"/>
              <a:t>9/11/2018</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userDrawn="1"/>
        </p:nvSpPr>
        <p:spPr>
          <a:xfrm>
            <a:off x="0" y="5869267"/>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85047"/>
            <a:ext cx="3775165" cy="77724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9/11/2018</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
        <p:nvSpPr>
          <p:cNvPr id="8" name="Rectangle 7"/>
          <p:cNvSpPr/>
          <p:nvPr userDrawn="1"/>
        </p:nvSpPr>
        <p:spPr>
          <a:xfrm>
            <a:off x="-12700" y="5860780"/>
            <a:ext cx="12192000"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8360" y="5863860"/>
            <a:ext cx="3775165" cy="777240"/>
          </a:xfrm>
          <a:prstGeom prst="rect">
            <a:avLst/>
          </a:prstGeom>
          <a:solidFill>
            <a:schemeClr val="bg1"/>
          </a:solidFill>
          <a:ln>
            <a:solidFill>
              <a:schemeClr val="bg1"/>
            </a:solidFill>
          </a:ln>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
        <p:nvSpPr>
          <p:cNvPr id="9" name="Rectangle 8"/>
          <p:cNvSpPr/>
          <p:nvPr userDrawn="1"/>
        </p:nvSpPr>
        <p:spPr>
          <a:xfrm>
            <a:off x="-12700" y="5869267"/>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8360" y="5885047"/>
            <a:ext cx="3775165" cy="77724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
        <p:nvSpPr>
          <p:cNvPr id="11" name="Rectangle 10"/>
          <p:cNvSpPr/>
          <p:nvPr userDrawn="1"/>
        </p:nvSpPr>
        <p:spPr>
          <a:xfrm>
            <a:off x="0" y="5861318"/>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96343" y="5879064"/>
            <a:ext cx="3775165" cy="77724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
        <p:nvSpPr>
          <p:cNvPr id="6" name="Rectangle 5"/>
          <p:cNvSpPr/>
          <p:nvPr userDrawn="1"/>
        </p:nvSpPr>
        <p:spPr>
          <a:xfrm>
            <a:off x="0" y="58607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76560"/>
            <a:ext cx="3775165" cy="77724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
        <p:nvSpPr>
          <p:cNvPr id="5" name="Rectangle 4"/>
          <p:cNvSpPr/>
          <p:nvPr userDrawn="1"/>
        </p:nvSpPr>
        <p:spPr>
          <a:xfrm>
            <a:off x="-12700" y="58607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98360" y="5876560"/>
            <a:ext cx="3775165" cy="77724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
        <p:nvSpPr>
          <p:cNvPr id="9" name="Rectangle 8"/>
          <p:cNvSpPr/>
          <p:nvPr userDrawn="1"/>
        </p:nvSpPr>
        <p:spPr>
          <a:xfrm>
            <a:off x="0" y="5877734"/>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93514"/>
            <a:ext cx="3775165" cy="77724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18260" y="2111895"/>
            <a:ext cx="5463540" cy="3506451"/>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
        <p:nvSpPr>
          <p:cNvPr id="9" name="Rectangle 8"/>
          <p:cNvSpPr/>
          <p:nvPr userDrawn="1"/>
        </p:nvSpPr>
        <p:spPr>
          <a:xfrm>
            <a:off x="0" y="5859061"/>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11060" y="5874841"/>
            <a:ext cx="3775165" cy="7772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dirty="0"/>
              <a:pPr/>
              <a:t>9/11/2018</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 </a:t>
            </a:r>
            <a:r>
              <a:rPr lang="en-US" dirty="0"/>
              <a:t>Chapter Incorporation and Tax Exemption Issues </a:t>
            </a:r>
          </a:p>
        </p:txBody>
      </p:sp>
      <p:sp>
        <p:nvSpPr>
          <p:cNvPr id="3" name="Subtitle 2"/>
          <p:cNvSpPr>
            <a:spLocks noGrp="1"/>
          </p:cNvSpPr>
          <p:nvPr>
            <p:ph type="subTitle" idx="1"/>
          </p:nvPr>
        </p:nvSpPr>
        <p:spPr/>
        <p:txBody>
          <a:bodyPr/>
          <a:lstStyle/>
          <a:p>
            <a:r>
              <a:rPr lang="en-US" dirty="0" smtClean="0"/>
              <a:t>C. Scott Litch, Esq. CAE</a:t>
            </a:r>
          </a:p>
          <a:p>
            <a:r>
              <a:rPr lang="en-US" dirty="0" smtClean="0"/>
              <a:t>Chief Operating Officer and General Counsel</a:t>
            </a:r>
          </a:p>
          <a:p>
            <a:r>
              <a:rPr lang="en-US" dirty="0" smtClean="0"/>
              <a:t>slitch@aapd.org</a:t>
            </a:r>
            <a:endParaRPr lang="en-US" dirty="0"/>
          </a:p>
        </p:txBody>
      </p:sp>
    </p:spTree>
    <p:extLst>
      <p:ext uri="{BB962C8B-B14F-4D97-AF65-F5344CB8AC3E}">
        <p14:creationId xmlns:p14="http://schemas.microsoft.com/office/powerpoint/2010/main" val="40469601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Exemption</a:t>
            </a:r>
            <a:endParaRPr lang="en-US" dirty="0"/>
          </a:p>
        </p:txBody>
      </p:sp>
      <p:sp>
        <p:nvSpPr>
          <p:cNvPr id="3" name="Content Placeholder 2"/>
          <p:cNvSpPr>
            <a:spLocks noGrp="1"/>
          </p:cNvSpPr>
          <p:nvPr>
            <p:ph idx="1"/>
          </p:nvPr>
        </p:nvSpPr>
        <p:spPr>
          <a:xfrm>
            <a:off x="1202919" y="2011680"/>
            <a:ext cx="9784080" cy="3817620"/>
          </a:xfrm>
        </p:spPr>
        <p:txBody>
          <a:bodyPr>
            <a:normAutofit/>
          </a:bodyPr>
          <a:lstStyle/>
          <a:p>
            <a:r>
              <a:rPr lang="en-US" dirty="0" smtClean="0"/>
              <a:t>This is an income tax exemption with the IRS.</a:t>
            </a:r>
          </a:p>
          <a:p>
            <a:r>
              <a:rPr lang="en-US" dirty="0" smtClean="0"/>
              <a:t>This is not a state sales tax exemption (those are much harder to obtain– e.g. neither AAPD nor HSHC has an Illinois state sales tax exemption).</a:t>
            </a:r>
          </a:p>
          <a:p>
            <a:r>
              <a:rPr lang="en-US" dirty="0"/>
              <a:t>Chambers of commerce and associations are generally considered by the IRS to be “business leagues” as defined by Section 501(c)(6) of the IRS Code. </a:t>
            </a:r>
          </a:p>
          <a:p>
            <a:r>
              <a:rPr lang="en-US" i="1" dirty="0" smtClean="0"/>
              <a:t>Many </a:t>
            </a:r>
            <a:r>
              <a:rPr lang="en-US" i="1" dirty="0"/>
              <a:t>associations and chambers operate a general education foundation which is organized under the provisions of Section 501(c)(3) of the IRS Code.  </a:t>
            </a:r>
            <a:r>
              <a:rPr lang="en-US" dirty="0"/>
              <a:t>This can be directly related to or affiliated with the 501 (c)(6) association without affecting the tax exempt status of either entity</a:t>
            </a:r>
            <a:r>
              <a:rPr lang="en-US" dirty="0" smtClean="0"/>
              <a:t>. </a:t>
            </a:r>
            <a:r>
              <a:rPr lang="en-US" b="1" dirty="0" smtClean="0"/>
              <a:t>Hence, AAPD is a 501 (c) (6) entity whereas HSHC is a 501 (c) (3) entity.</a:t>
            </a:r>
            <a:endParaRPr lang="en-US" b="1" dirty="0"/>
          </a:p>
        </p:txBody>
      </p:sp>
    </p:spTree>
    <p:extLst>
      <p:ext uri="{BB962C8B-B14F-4D97-AF65-F5344CB8AC3E}">
        <p14:creationId xmlns:p14="http://schemas.microsoft.com/office/powerpoint/2010/main" val="3025596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exemption</a:t>
            </a:r>
            <a:endParaRPr lang="en-US" dirty="0"/>
          </a:p>
        </p:txBody>
      </p:sp>
      <p:sp>
        <p:nvSpPr>
          <p:cNvPr id="3" name="Content Placeholder 2"/>
          <p:cNvSpPr>
            <a:spLocks noGrp="1"/>
          </p:cNvSpPr>
          <p:nvPr>
            <p:ph idx="1"/>
          </p:nvPr>
        </p:nvSpPr>
        <p:spPr>
          <a:xfrm>
            <a:off x="1202919" y="1821180"/>
            <a:ext cx="9784080" cy="4033520"/>
          </a:xfrm>
        </p:spPr>
        <p:txBody>
          <a:bodyPr>
            <a:normAutofit/>
          </a:bodyPr>
          <a:lstStyle/>
          <a:p>
            <a:pPr marL="457200" lvl="2" indent="0">
              <a:buNone/>
            </a:pPr>
            <a:r>
              <a:rPr lang="en-US" sz="2800" dirty="0"/>
              <a:t>Things </a:t>
            </a:r>
            <a:r>
              <a:rPr lang="en-US" sz="2800" dirty="0" smtClean="0"/>
              <a:t>the IRS looks to </a:t>
            </a:r>
            <a:r>
              <a:rPr lang="en-US" sz="2800" dirty="0"/>
              <a:t>determine whether an association </a:t>
            </a:r>
            <a:r>
              <a:rPr lang="en-US" sz="2800" dirty="0" smtClean="0"/>
              <a:t>qualifies </a:t>
            </a:r>
            <a:r>
              <a:rPr lang="en-US" sz="2800" dirty="0"/>
              <a:t>as tax </a:t>
            </a:r>
            <a:r>
              <a:rPr lang="en-US" sz="2800" dirty="0" smtClean="0"/>
              <a:t>exempt:</a:t>
            </a:r>
            <a:endParaRPr lang="en-US" sz="2800" dirty="0"/>
          </a:p>
          <a:p>
            <a:pPr lvl="3"/>
            <a:r>
              <a:rPr lang="en-US" sz="2800" dirty="0"/>
              <a:t>that it not be organized for profit.</a:t>
            </a:r>
          </a:p>
          <a:p>
            <a:pPr lvl="3"/>
            <a:r>
              <a:rPr lang="en-US" sz="2800" dirty="0"/>
              <a:t>that no part of its earnings inure to the benefit of any private shareholder or individual (except as payment for services rendered to the association</a:t>
            </a:r>
            <a:r>
              <a:rPr lang="en-US" sz="2800" dirty="0" smtClean="0"/>
              <a:t>).</a:t>
            </a:r>
            <a:endParaRPr lang="en-US" sz="2800" dirty="0"/>
          </a:p>
          <a:p>
            <a:pPr lvl="3"/>
            <a:r>
              <a:rPr lang="en-US" sz="2800" dirty="0"/>
              <a:t>that the organization be an association of persons or firms having a common business interest</a:t>
            </a:r>
            <a:r>
              <a:rPr lang="en-US" sz="2800" dirty="0" smtClean="0"/>
              <a:t>.</a:t>
            </a:r>
            <a:endParaRPr lang="en-US" sz="2800" dirty="0"/>
          </a:p>
        </p:txBody>
      </p:sp>
    </p:spTree>
    <p:extLst>
      <p:ext uri="{BB962C8B-B14F-4D97-AF65-F5344CB8AC3E}">
        <p14:creationId xmlns:p14="http://schemas.microsoft.com/office/powerpoint/2010/main" val="1652182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a:t>
            </a:r>
            <a:r>
              <a:rPr lang="en-US" dirty="0" smtClean="0"/>
              <a:t>exemption - </a:t>
            </a:r>
            <a:r>
              <a:rPr lang="en-US" dirty="0" smtClean="0"/>
              <a:t>continued</a:t>
            </a:r>
            <a:endParaRPr lang="en-US" dirty="0"/>
          </a:p>
        </p:txBody>
      </p:sp>
      <p:sp>
        <p:nvSpPr>
          <p:cNvPr id="3" name="Content Placeholder 2"/>
          <p:cNvSpPr>
            <a:spLocks noGrp="1"/>
          </p:cNvSpPr>
          <p:nvPr>
            <p:ph idx="1"/>
          </p:nvPr>
        </p:nvSpPr>
        <p:spPr>
          <a:xfrm>
            <a:off x="1202919" y="1821180"/>
            <a:ext cx="9784080" cy="4033520"/>
          </a:xfrm>
        </p:spPr>
        <p:txBody>
          <a:bodyPr>
            <a:normAutofit/>
          </a:bodyPr>
          <a:lstStyle/>
          <a:p>
            <a:pPr lvl="3"/>
            <a:r>
              <a:rPr lang="en-US" sz="2800" dirty="0" smtClean="0"/>
              <a:t>that </a:t>
            </a:r>
            <a:r>
              <a:rPr lang="en-US" sz="2800" dirty="0"/>
              <a:t>its activities be directed to the improvement of conditions in one or more lines of business.</a:t>
            </a:r>
          </a:p>
          <a:p>
            <a:pPr lvl="3"/>
            <a:r>
              <a:rPr lang="en-US" sz="2800" dirty="0"/>
              <a:t>that it not be engaged regularly in a business of a kind ordinarily carried on for profit.</a:t>
            </a:r>
          </a:p>
          <a:p>
            <a:pPr lvl="3"/>
            <a:r>
              <a:rPr lang="en-US" sz="2800" dirty="0"/>
              <a:t>that its activities not be confined to the performance of particular services for individual members.</a:t>
            </a:r>
          </a:p>
          <a:p>
            <a:pPr lvl="3"/>
            <a:r>
              <a:rPr lang="en-US" sz="2800" dirty="0"/>
              <a:t>that it be a business league and in the same general class as a chamber of commerce or board of trade.  </a:t>
            </a:r>
          </a:p>
        </p:txBody>
      </p:sp>
    </p:spTree>
    <p:extLst>
      <p:ext uri="{BB962C8B-B14F-4D97-AF65-F5344CB8AC3E}">
        <p14:creationId xmlns:p14="http://schemas.microsoft.com/office/powerpoint/2010/main" val="2111938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exemption option		</a:t>
            </a:r>
            <a:endParaRPr lang="en-US" dirty="0"/>
          </a:p>
        </p:txBody>
      </p:sp>
      <p:sp>
        <p:nvSpPr>
          <p:cNvPr id="3" name="Content Placeholder 2"/>
          <p:cNvSpPr>
            <a:spLocks noGrp="1"/>
          </p:cNvSpPr>
          <p:nvPr>
            <p:ph idx="1"/>
          </p:nvPr>
        </p:nvSpPr>
        <p:spPr>
          <a:xfrm>
            <a:off x="1202919" y="2011680"/>
            <a:ext cx="9784080" cy="3830320"/>
          </a:xfrm>
        </p:spPr>
        <p:txBody>
          <a:bodyPr>
            <a:normAutofit lnSpcReduction="10000"/>
          </a:bodyPr>
          <a:lstStyle/>
          <a:p>
            <a:r>
              <a:rPr lang="en-US" dirty="0" smtClean="0"/>
              <a:t>Filing for exemption on your own (IRS form 1024)</a:t>
            </a:r>
          </a:p>
          <a:p>
            <a:pPr lvl="1"/>
            <a:r>
              <a:rPr lang="en-US" sz="2200" dirty="0" smtClean="0"/>
              <a:t>Some chapters obtained their own income tax exemption years ago.</a:t>
            </a:r>
          </a:p>
          <a:p>
            <a:pPr lvl="1"/>
            <a:r>
              <a:rPr lang="en-US" sz="2200" dirty="0" smtClean="0"/>
              <a:t>Others had to go this route because of glitches with the IRS group exemption– AAPD is paying legal fees for this filing impacting </a:t>
            </a:r>
            <a:r>
              <a:rPr lang="en-US" sz="2200" b="1" dirty="0" smtClean="0"/>
              <a:t>Alaska, Kentucky, Missouri, and South Carolina. </a:t>
            </a:r>
            <a:r>
              <a:rPr lang="en-US" sz="2200" dirty="0" smtClean="0"/>
              <a:t>The IRS computer system believes these chapters lost their tax exemption although AAPD can find no evidence of that.</a:t>
            </a:r>
          </a:p>
          <a:p>
            <a:pPr lvl="1"/>
            <a:r>
              <a:rPr lang="en-US" sz="2200" b="1" dirty="0" smtClean="0"/>
              <a:t>Statement of the obvious: the IRS is not the easiest government agency to deal with, as it is not possible to simply convene a meeting or conference call with staff in their exempt organizations division to resolve issues.</a:t>
            </a:r>
          </a:p>
          <a:p>
            <a:pPr lvl="1"/>
            <a:r>
              <a:rPr lang="en-US" sz="2200" dirty="0" smtClean="0"/>
              <a:t>An IRS glitch with our 990-N filings was resolved only after I was able to briefly speak with the IRS exempt organization director after her presentation at a law conference.</a:t>
            </a:r>
          </a:p>
        </p:txBody>
      </p:sp>
    </p:spTree>
    <p:extLst>
      <p:ext uri="{BB962C8B-B14F-4D97-AF65-F5344CB8AC3E}">
        <p14:creationId xmlns:p14="http://schemas.microsoft.com/office/powerpoint/2010/main" val="6675371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filings for tax exempt organizations		</a:t>
            </a:r>
            <a:endParaRPr lang="en-US" dirty="0"/>
          </a:p>
        </p:txBody>
      </p:sp>
      <p:sp>
        <p:nvSpPr>
          <p:cNvPr id="3" name="Content Placeholder 2"/>
          <p:cNvSpPr>
            <a:spLocks noGrp="1"/>
          </p:cNvSpPr>
          <p:nvPr>
            <p:ph idx="1"/>
          </p:nvPr>
        </p:nvSpPr>
        <p:spPr>
          <a:xfrm>
            <a:off x="1202919" y="2011680"/>
            <a:ext cx="9784080" cy="3792220"/>
          </a:xfrm>
        </p:spPr>
        <p:txBody>
          <a:bodyPr>
            <a:normAutofit/>
          </a:bodyPr>
          <a:lstStyle/>
          <a:p>
            <a:r>
              <a:rPr lang="en-US" dirty="0" smtClean="0"/>
              <a:t>A 990 form must be filed each year, or else exemption will lapse (this happened to our Pennsylvania chapter)</a:t>
            </a:r>
          </a:p>
          <a:p>
            <a:pPr lvl="2"/>
            <a:r>
              <a:rPr lang="en-US" dirty="0"/>
              <a:t>All associations and chambers of commerce must annually file IRS Form 990.</a:t>
            </a:r>
          </a:p>
          <a:p>
            <a:pPr lvl="3"/>
            <a:r>
              <a:rPr lang="en-US" dirty="0"/>
              <a:t>Form 990 is filed for informational purposes only.</a:t>
            </a:r>
          </a:p>
          <a:p>
            <a:pPr lvl="3"/>
            <a:r>
              <a:rPr lang="en-US" dirty="0"/>
              <a:t>Form 990 is filed by the fifteenth day of the fifth month following the end of the organization’s tax year. (May 15 for calendar year organizations). Extensions may be obtained.</a:t>
            </a:r>
          </a:p>
          <a:p>
            <a:pPr lvl="3"/>
            <a:r>
              <a:rPr lang="en-US" dirty="0" smtClean="0"/>
              <a:t>Form </a:t>
            </a:r>
            <a:r>
              <a:rPr lang="en-US" dirty="0"/>
              <a:t>990 includes Part VI questions on governance, management, and disclosure.</a:t>
            </a:r>
          </a:p>
          <a:p>
            <a:r>
              <a:rPr lang="en-US" dirty="0" smtClean="0"/>
              <a:t>For smaller organizations there is a form </a:t>
            </a:r>
            <a:r>
              <a:rPr lang="en-US" b="1" dirty="0" smtClean="0"/>
              <a:t>990 EZ </a:t>
            </a:r>
            <a:r>
              <a:rPr lang="en-US" dirty="0" smtClean="0"/>
              <a:t>and if gross receipts are under $50,000 annually you can </a:t>
            </a:r>
            <a:r>
              <a:rPr lang="en-US" b="1" dirty="0" smtClean="0"/>
              <a:t>file a</a:t>
            </a:r>
            <a:r>
              <a:rPr lang="en-US" dirty="0" smtClean="0"/>
              <a:t> </a:t>
            </a:r>
            <a:r>
              <a:rPr lang="en-US" b="1" dirty="0" smtClean="0"/>
              <a:t>990-N e-postcard online</a:t>
            </a:r>
            <a:r>
              <a:rPr lang="en-US" dirty="0" smtClean="0"/>
              <a:t>. For chapters under the AAPD group exemption, AAPD handles the 990-N filing once we verify your financial information. </a:t>
            </a:r>
          </a:p>
        </p:txBody>
      </p:sp>
    </p:spTree>
    <p:extLst>
      <p:ext uri="{BB962C8B-B14F-4D97-AF65-F5344CB8AC3E}">
        <p14:creationId xmlns:p14="http://schemas.microsoft.com/office/powerpoint/2010/main" val="19251787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filings for tax exempt organizations		</a:t>
            </a:r>
            <a:endParaRPr lang="en-US" dirty="0"/>
          </a:p>
        </p:txBody>
      </p:sp>
      <p:sp>
        <p:nvSpPr>
          <p:cNvPr id="3" name="Content Placeholder 2"/>
          <p:cNvSpPr>
            <a:spLocks noGrp="1"/>
          </p:cNvSpPr>
          <p:nvPr>
            <p:ph idx="1"/>
          </p:nvPr>
        </p:nvSpPr>
        <p:spPr>
          <a:xfrm>
            <a:off x="1202919" y="2011680"/>
            <a:ext cx="9784080" cy="3792220"/>
          </a:xfrm>
        </p:spPr>
        <p:txBody>
          <a:bodyPr>
            <a:normAutofit/>
          </a:bodyPr>
          <a:lstStyle/>
          <a:p>
            <a:pPr marL="0" indent="0">
              <a:buNone/>
            </a:pPr>
            <a:r>
              <a:rPr lang="en-US" sz="2800" dirty="0" smtClean="0"/>
              <a:t>If </a:t>
            </a:r>
            <a:r>
              <a:rPr lang="en-US" sz="2800" dirty="0"/>
              <a:t>an organization has gross receipts less than $200,000 and total assets at the end of the year less than $500,000, it can file Form 990-EZ, instead of Form </a:t>
            </a:r>
            <a:r>
              <a:rPr lang="en-US" sz="2800" dirty="0" smtClean="0"/>
              <a:t>990.</a:t>
            </a:r>
            <a:endParaRPr lang="en-US" sz="2800" i="1" dirty="0" smtClean="0"/>
          </a:p>
          <a:p>
            <a:pPr marL="0" indent="0">
              <a:buNone/>
            </a:pPr>
            <a:r>
              <a:rPr lang="en-US" sz="2800" i="1" dirty="0" smtClean="0"/>
              <a:t>My </a:t>
            </a:r>
            <a:r>
              <a:rPr lang="en-US" sz="2800" i="1" dirty="0"/>
              <a:t>advice: if </a:t>
            </a:r>
            <a:r>
              <a:rPr lang="en-US" sz="2800" i="1" dirty="0" smtClean="0"/>
              <a:t>you need to </a:t>
            </a:r>
            <a:r>
              <a:rPr lang="en-US" sz="2800" i="1" dirty="0" smtClean="0"/>
              <a:t>file </a:t>
            </a:r>
            <a:r>
              <a:rPr lang="en-US" sz="2800" i="1" dirty="0" smtClean="0"/>
              <a:t>a 990-EZ or 990, engage </a:t>
            </a:r>
            <a:r>
              <a:rPr lang="en-US" sz="2800" i="1" dirty="0"/>
              <a:t>a </a:t>
            </a:r>
            <a:r>
              <a:rPr lang="en-US" sz="2800" i="1" dirty="0" smtClean="0"/>
              <a:t>local CPA </a:t>
            </a:r>
            <a:r>
              <a:rPr lang="en-US" sz="2800" i="1" dirty="0"/>
              <a:t>to assist who is familiar with tax </a:t>
            </a:r>
            <a:r>
              <a:rPr lang="en-US" sz="2800" i="1" dirty="0" smtClean="0"/>
              <a:t>exempt </a:t>
            </a:r>
            <a:r>
              <a:rPr lang="en-US" sz="2800" i="1" dirty="0"/>
              <a:t>organization filings</a:t>
            </a:r>
            <a:r>
              <a:rPr lang="en-US" sz="2800" i="1" dirty="0" smtClean="0"/>
              <a:t>. I will be happy to assist in supplying any information he or she needs regarding the group exemption (GEN 5907).</a:t>
            </a:r>
            <a:endParaRPr lang="en-US" sz="2800" i="1" dirty="0"/>
          </a:p>
          <a:p>
            <a:endParaRPr lang="en-US" sz="2800" dirty="0" smtClean="0"/>
          </a:p>
        </p:txBody>
      </p:sp>
    </p:spTree>
    <p:extLst>
      <p:ext uri="{BB962C8B-B14F-4D97-AF65-F5344CB8AC3E}">
        <p14:creationId xmlns:p14="http://schemas.microsoft.com/office/powerpoint/2010/main" val="41839093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AAPD Group Exemption</a:t>
            </a:r>
            <a:endParaRPr lang="en-US" dirty="0"/>
          </a:p>
        </p:txBody>
      </p:sp>
      <p:sp>
        <p:nvSpPr>
          <p:cNvPr id="3" name="Content Placeholder 2"/>
          <p:cNvSpPr>
            <a:spLocks noGrp="1"/>
          </p:cNvSpPr>
          <p:nvPr>
            <p:ph idx="1"/>
          </p:nvPr>
        </p:nvSpPr>
        <p:spPr>
          <a:xfrm>
            <a:off x="1202919" y="2011680"/>
            <a:ext cx="9784080" cy="3855720"/>
          </a:xfrm>
        </p:spPr>
        <p:txBody>
          <a:bodyPr>
            <a:normAutofit/>
          </a:bodyPr>
          <a:lstStyle/>
          <a:p>
            <a:r>
              <a:rPr lang="en-US" sz="2400" dirty="0" smtClean="0"/>
              <a:t>Obtained by AAPD in 2012.</a:t>
            </a:r>
          </a:p>
          <a:p>
            <a:r>
              <a:rPr lang="en-US" sz="2400" dirty="0" smtClean="0"/>
              <a:t>GEN 5907.</a:t>
            </a:r>
          </a:p>
          <a:p>
            <a:r>
              <a:rPr lang="en-US" sz="2400" dirty="0" smtClean="0"/>
              <a:t>Requires annual filing by AAPD and we can add new chapters as needed (provided a chapter has not previously sought tax exempt status).</a:t>
            </a:r>
          </a:p>
          <a:p>
            <a:r>
              <a:rPr lang="en-US" sz="2400" dirty="0" smtClean="0"/>
              <a:t>As of 2018 the following 13 chapters are included:  </a:t>
            </a:r>
            <a:r>
              <a:rPr lang="en-US" sz="2400" b="1" dirty="0" smtClean="0"/>
              <a:t>Connecticut, District of Columbia, Iowa, Maine, Maryland, Massachusetts, Minnesota, Mississippi, New Hampshire, New York, Tennessee, and Wisconsin plus the Northeastern Society.</a:t>
            </a:r>
          </a:p>
        </p:txBody>
      </p:sp>
    </p:spTree>
    <p:extLst>
      <p:ext uri="{BB962C8B-B14F-4D97-AF65-F5344CB8AC3E}">
        <p14:creationId xmlns:p14="http://schemas.microsoft.com/office/powerpoint/2010/main" val="30161221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AAPD Group Exemption- 990-N filing</a:t>
            </a:r>
            <a:endParaRPr lang="en-US" dirty="0"/>
          </a:p>
        </p:txBody>
      </p:sp>
      <p:sp>
        <p:nvSpPr>
          <p:cNvPr id="3" name="Content Placeholder 2"/>
          <p:cNvSpPr>
            <a:spLocks noGrp="1"/>
          </p:cNvSpPr>
          <p:nvPr>
            <p:ph idx="1"/>
          </p:nvPr>
        </p:nvSpPr>
        <p:spPr>
          <a:xfrm>
            <a:off x="1202919" y="2011680"/>
            <a:ext cx="9784080" cy="3855720"/>
          </a:xfrm>
        </p:spPr>
        <p:txBody>
          <a:bodyPr>
            <a:normAutofit/>
          </a:bodyPr>
          <a:lstStyle/>
          <a:p>
            <a:r>
              <a:rPr lang="en-US" sz="2800" dirty="0" smtClean="0"/>
              <a:t>AAPD has filed a 990-N online each year for each chapter in the group exemption if the chapter qualifies (under $50,000 in gross annual receipts). </a:t>
            </a:r>
          </a:p>
          <a:p>
            <a:r>
              <a:rPr lang="en-US" sz="2800" dirty="0" smtClean="0"/>
              <a:t>For the fiscal year ending June 30, filing must be complete by November 15, but I file these ASAP in early July each year.</a:t>
            </a:r>
          </a:p>
          <a:p>
            <a:r>
              <a:rPr lang="en-US" sz="2800" dirty="0" smtClean="0"/>
              <a:t>Each chapter had gross receipts under $50,000 other than New York and the Northeastern Society. </a:t>
            </a:r>
            <a:r>
              <a:rPr lang="en-US" sz="2800" b="1" dirty="0" smtClean="0"/>
              <a:t>These chapters will have to file the 990EZ form</a:t>
            </a:r>
            <a:r>
              <a:rPr lang="en-US" sz="2800" dirty="0" smtClean="0"/>
              <a:t>. </a:t>
            </a:r>
          </a:p>
          <a:p>
            <a:endParaRPr lang="en-US" dirty="0" smtClean="0"/>
          </a:p>
        </p:txBody>
      </p:sp>
    </p:spTree>
    <p:extLst>
      <p:ext uri="{BB962C8B-B14F-4D97-AF65-F5344CB8AC3E}">
        <p14:creationId xmlns:p14="http://schemas.microsoft.com/office/powerpoint/2010/main" val="33734710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1202919" y="2011680"/>
            <a:ext cx="9784080" cy="3817620"/>
          </a:xfrm>
        </p:spPr>
        <p:txBody>
          <a:bodyPr>
            <a:normAutofit/>
          </a:bodyPr>
          <a:lstStyle/>
          <a:p>
            <a:r>
              <a:rPr lang="en-US" sz="2800" dirty="0" smtClean="0"/>
              <a:t>Confirm not-for-profit/non-profit corporate status in your state and make sure annual reports are being filed with the Secretary of State.</a:t>
            </a:r>
          </a:p>
          <a:p>
            <a:r>
              <a:rPr lang="en-US" sz="2800" dirty="0" smtClean="0"/>
              <a:t>Confirm tax exempt status. </a:t>
            </a:r>
            <a:r>
              <a:rPr lang="en-US" sz="2800" b="1" dirty="0" smtClean="0"/>
              <a:t>Under certain conditions AAPD may be able to add you to the group exemption.</a:t>
            </a:r>
          </a:p>
          <a:p>
            <a:r>
              <a:rPr lang="en-US" sz="2800" dirty="0" smtClean="0"/>
              <a:t>Follow-up with AAPD as needed.</a:t>
            </a:r>
          </a:p>
        </p:txBody>
      </p:sp>
    </p:spTree>
    <p:extLst>
      <p:ext uri="{BB962C8B-B14F-4D97-AF65-F5344CB8AC3E}">
        <p14:creationId xmlns:p14="http://schemas.microsoft.com/office/powerpoint/2010/main" val="1524574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a:xfrm>
            <a:off x="1202919" y="2011680"/>
            <a:ext cx="9784080" cy="3817620"/>
          </a:xfrm>
        </p:spPr>
        <p:txBody>
          <a:bodyPr>
            <a:normAutofit/>
          </a:bodyPr>
          <a:lstStyle/>
          <a:p>
            <a:r>
              <a:rPr lang="en-US" sz="2800" dirty="0" smtClean="0"/>
              <a:t>Consider allocating some amount in your chapter budget for legal expenses in these matters; AAPD can help but it is a shared partnership. </a:t>
            </a:r>
          </a:p>
          <a:p>
            <a:pPr lvl="1"/>
            <a:r>
              <a:rPr lang="en-US" sz="2800" i="1" dirty="0" smtClean="0"/>
              <a:t>For example, the Wisconsin chapter for several years neglected to file corporate annual reports in the state so the corporation was dissolved. AAPD’s outside law firm Barnes and Thornburg did legal work to re-incorporate at a modest cost, and as noted Wisconsin has been added to our group exemption.</a:t>
            </a:r>
          </a:p>
        </p:txBody>
      </p:sp>
    </p:spTree>
    <p:extLst>
      <p:ext uri="{BB962C8B-B14F-4D97-AF65-F5344CB8AC3E}">
        <p14:creationId xmlns:p14="http://schemas.microsoft.com/office/powerpoint/2010/main" val="62817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incorporation matters</a:t>
            </a:r>
            <a:endParaRPr lang="en-US" dirty="0"/>
          </a:p>
        </p:txBody>
      </p:sp>
      <p:sp>
        <p:nvSpPr>
          <p:cNvPr id="3" name="Content Placeholder 2"/>
          <p:cNvSpPr>
            <a:spLocks noGrp="1"/>
          </p:cNvSpPr>
          <p:nvPr>
            <p:ph idx="1"/>
          </p:nvPr>
        </p:nvSpPr>
        <p:spPr>
          <a:xfrm>
            <a:off x="1202919" y="2011680"/>
            <a:ext cx="9784080" cy="3792220"/>
          </a:xfrm>
        </p:spPr>
        <p:txBody>
          <a:bodyPr>
            <a:normAutofit/>
          </a:bodyPr>
          <a:lstStyle/>
          <a:p>
            <a:r>
              <a:rPr lang="en-US" sz="2400" dirty="0" smtClean="0"/>
              <a:t>AAPD Bylaws Chapter </a:t>
            </a:r>
            <a:r>
              <a:rPr lang="en-US" sz="2400" dirty="0"/>
              <a:t>VII, Section 1.B. provide that:</a:t>
            </a:r>
          </a:p>
          <a:p>
            <a:pPr marL="457200" lvl="2" indent="0">
              <a:buNone/>
            </a:pPr>
            <a:endParaRPr lang="en-US" sz="2400" i="1" dirty="0" smtClean="0"/>
          </a:p>
          <a:p>
            <a:pPr marL="457200" lvl="2" indent="0">
              <a:buNone/>
            </a:pPr>
            <a:r>
              <a:rPr lang="en-US" sz="2400" i="1" dirty="0" smtClean="0"/>
              <a:t>“</a:t>
            </a:r>
            <a:r>
              <a:rPr lang="en-US" sz="2400" i="1" dirty="0"/>
              <a:t>State Units shall be duly incorporated, non-profit organizations governed by an adopted constitution and bylaws which shall not be in conflict with or limit the constitution and Bylaws of the Academy.”</a:t>
            </a:r>
            <a:endParaRPr lang="en-US" sz="2400" dirty="0"/>
          </a:p>
          <a:p>
            <a:r>
              <a:rPr lang="en-US" sz="2400" dirty="0" smtClean="0"/>
              <a:t>Legal protection is important – incorporation protects against individual liability of officers and directors. </a:t>
            </a:r>
            <a:endParaRPr lang="en-US" dirty="0"/>
          </a:p>
        </p:txBody>
      </p:sp>
    </p:spTree>
    <p:extLst>
      <p:ext uri="{BB962C8B-B14F-4D97-AF65-F5344CB8AC3E}">
        <p14:creationId xmlns:p14="http://schemas.microsoft.com/office/powerpoint/2010/main" val="19976447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30" name="Picture 6" descr="Image result for leslie nielsen airplane we're all counting on yo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1754" y="2011363"/>
            <a:ext cx="5726905" cy="3817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9245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brief word about directors and officers liability insurance</a:t>
            </a:r>
            <a:endParaRPr lang="en-US" dirty="0"/>
          </a:p>
        </p:txBody>
      </p:sp>
      <p:sp>
        <p:nvSpPr>
          <p:cNvPr id="3" name="Content Placeholder 2"/>
          <p:cNvSpPr>
            <a:spLocks noGrp="1"/>
          </p:cNvSpPr>
          <p:nvPr>
            <p:ph idx="1"/>
          </p:nvPr>
        </p:nvSpPr>
        <p:spPr/>
        <p:txBody>
          <a:bodyPr>
            <a:normAutofit fontScale="55000" lnSpcReduction="20000"/>
          </a:bodyPr>
          <a:lstStyle/>
          <a:p>
            <a:r>
              <a:rPr lang="en-US" sz="4200" dirty="0"/>
              <a:t>T</a:t>
            </a:r>
            <a:r>
              <a:rPr lang="en-US" sz="4200" dirty="0" smtClean="0"/>
              <a:t>he </a:t>
            </a:r>
            <a:r>
              <a:rPr lang="en-US" sz="4200" dirty="0"/>
              <a:t>AAPD provides directors and officers (“D&amp;O”) liability insurance for each of the recognized district and state chapters. This coverage is provided under the AAPD’s overall D&amp;O policy. Note that coverage also extends to those Canadian provinces with state-equivalent chapters. The AAPD pays the premium for this insurance. </a:t>
            </a:r>
          </a:p>
          <a:p>
            <a:r>
              <a:rPr lang="en-US" sz="4200" b="1" dirty="0"/>
              <a:t>This membership benefit </a:t>
            </a:r>
            <a:r>
              <a:rPr lang="en-US" sz="4200" b="1" dirty="0" smtClean="0"/>
              <a:t>for chapters hopefully frees up </a:t>
            </a:r>
            <a:r>
              <a:rPr lang="en-US" sz="4200" b="1" dirty="0"/>
              <a:t>additional resources in your budget.</a:t>
            </a:r>
            <a:r>
              <a:rPr lang="en-US" sz="4200" dirty="0"/>
              <a:t> The D&amp;O policy covers directors, officers, employees and the association as an entity, with aggregate coverage of $5,000,000 (including Employment Practices Liability and Third Party Liability) and $2,000,000 aggregate coverage for Fiduciary Liability. Further, legal defense costs are covered outside of the liability limit. </a:t>
            </a:r>
          </a:p>
          <a:p>
            <a:r>
              <a:rPr lang="en-US" sz="4200" dirty="0" smtClean="0"/>
              <a:t>The </a:t>
            </a:r>
            <a:r>
              <a:rPr lang="en-US" sz="4200" dirty="0"/>
              <a:t>D&amp;O carrier, Arch Insurance, </a:t>
            </a:r>
            <a:r>
              <a:rPr lang="en-US" sz="4200" dirty="0" smtClean="0"/>
              <a:t>was </a:t>
            </a:r>
            <a:r>
              <a:rPr lang="en-US" sz="4200" dirty="0"/>
              <a:t>selected by the American Society of Association Executives </a:t>
            </a:r>
            <a:r>
              <a:rPr lang="en-US" sz="4200" dirty="0" smtClean="0"/>
              <a:t>their endorsed </a:t>
            </a:r>
            <a:r>
              <a:rPr lang="en-US" sz="4200" dirty="0"/>
              <a:t>D&amp;O carrier for associations.  </a:t>
            </a:r>
            <a:r>
              <a:rPr lang="en-US" dirty="0"/>
              <a:t> </a:t>
            </a:r>
          </a:p>
          <a:p>
            <a:r>
              <a:rPr lang="en-US" dirty="0"/>
              <a:t> </a:t>
            </a:r>
          </a:p>
          <a:p>
            <a:endParaRPr lang="en-US" dirty="0"/>
          </a:p>
        </p:txBody>
      </p:sp>
    </p:spTree>
    <p:extLst>
      <p:ext uri="{BB962C8B-B14F-4D97-AF65-F5344CB8AC3E}">
        <p14:creationId xmlns:p14="http://schemas.microsoft.com/office/powerpoint/2010/main" val="729298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 &amp; O Coverage</a:t>
            </a:r>
            <a:endParaRPr lang="en-US" dirty="0"/>
          </a:p>
        </p:txBody>
      </p:sp>
      <p:sp>
        <p:nvSpPr>
          <p:cNvPr id="3" name="Content Placeholder 2"/>
          <p:cNvSpPr>
            <a:spLocks noGrp="1"/>
          </p:cNvSpPr>
          <p:nvPr>
            <p:ph idx="1"/>
          </p:nvPr>
        </p:nvSpPr>
        <p:spPr/>
        <p:txBody>
          <a:bodyPr/>
          <a:lstStyle/>
          <a:p>
            <a:pPr marL="0" indent="0">
              <a:buNone/>
            </a:pPr>
            <a:r>
              <a:rPr lang="en-US" dirty="0" smtClean="0"/>
              <a:t>Coverage includes:</a:t>
            </a:r>
          </a:p>
          <a:p>
            <a:pPr lvl="0"/>
            <a:r>
              <a:rPr lang="en-US" dirty="0"/>
              <a:t>Up to $250,000 for crisis management costs (including legal and public relations) for fund-raising fraud, management crisis, public relations event, or regulatory crisis. </a:t>
            </a:r>
          </a:p>
          <a:p>
            <a:pPr lvl="0"/>
            <a:r>
              <a:rPr lang="en-US" dirty="0"/>
              <a:t>Up to $100,000 for crisis management costs for network security breach and privacy violation.</a:t>
            </a:r>
          </a:p>
          <a:p>
            <a:pPr lvl="0"/>
            <a:r>
              <a:rPr lang="en-US" dirty="0"/>
              <a:t>Up to $50,000 in business travel accident coverage.</a:t>
            </a:r>
          </a:p>
          <a:p>
            <a:pPr lvl="0"/>
            <a:r>
              <a:rPr lang="en-US" dirty="0"/>
              <a:t>Unlimited extended reporting period for all past board members.</a:t>
            </a:r>
          </a:p>
          <a:p>
            <a:pPr lvl="0"/>
            <a:r>
              <a:rPr lang="en-US" dirty="0"/>
              <a:t>Up to $25,000 for conference cancellation.</a:t>
            </a:r>
          </a:p>
          <a:p>
            <a:endParaRPr lang="en-US" dirty="0"/>
          </a:p>
        </p:txBody>
      </p:sp>
    </p:spTree>
    <p:extLst>
      <p:ext uri="{BB962C8B-B14F-4D97-AF65-F5344CB8AC3E}">
        <p14:creationId xmlns:p14="http://schemas.microsoft.com/office/powerpoint/2010/main" val="1347475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incorporation works</a:t>
            </a:r>
            <a:endParaRPr lang="en-US" dirty="0"/>
          </a:p>
        </p:txBody>
      </p:sp>
      <p:sp>
        <p:nvSpPr>
          <p:cNvPr id="3" name="Content Placeholder 2"/>
          <p:cNvSpPr>
            <a:spLocks noGrp="1"/>
          </p:cNvSpPr>
          <p:nvPr>
            <p:ph idx="1"/>
          </p:nvPr>
        </p:nvSpPr>
        <p:spPr>
          <a:xfrm>
            <a:off x="1202919" y="2011680"/>
            <a:ext cx="9784080" cy="3817620"/>
          </a:xfrm>
        </p:spPr>
        <p:txBody>
          <a:bodyPr/>
          <a:lstStyle/>
          <a:p>
            <a:r>
              <a:rPr lang="en-US" dirty="0" smtClean="0"/>
              <a:t>Most chapters are incorporated in their home state. Exceptions: Maryland, Massachusetts and Minnesota are incorporated in Illinois which has a very user friendly non-for profit corporation statute.</a:t>
            </a:r>
          </a:p>
          <a:p>
            <a:r>
              <a:rPr lang="en-US" dirty="0" smtClean="0"/>
              <a:t>You can check the status via your Secretary of State’s website.</a:t>
            </a:r>
          </a:p>
          <a:p>
            <a:r>
              <a:rPr lang="en-US" dirty="0" smtClean="0"/>
              <a:t>Annual reports with a modest fee must be filed each year to keep the incorporation valid. This can be done online.</a:t>
            </a:r>
          </a:p>
          <a:p>
            <a:r>
              <a:rPr lang="en-US" dirty="0" smtClean="0"/>
              <a:t>If your chapter is NOT incorporated let AAPD know. We can help with filing in your state. Our outside law firm Barnes and Thornburg in Chicago has assisted chapters with incorporation.</a:t>
            </a:r>
          </a:p>
          <a:p>
            <a:endParaRPr lang="en-US" dirty="0"/>
          </a:p>
        </p:txBody>
      </p:sp>
    </p:spTree>
    <p:extLst>
      <p:ext uri="{BB962C8B-B14F-4D97-AF65-F5344CB8AC3E}">
        <p14:creationId xmlns:p14="http://schemas.microsoft.com/office/powerpoint/2010/main" val="41358536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GOVERNS YOUR OPERATIONS</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pPr lvl="2"/>
            <a:endParaRPr lang="en-US" sz="2800" dirty="0" smtClean="0"/>
          </a:p>
          <a:p>
            <a:pPr lvl="2"/>
            <a:r>
              <a:rPr lang="en-US" sz="2800" dirty="0" smtClean="0"/>
              <a:t>State </a:t>
            </a:r>
            <a:r>
              <a:rPr lang="en-US" sz="2800" dirty="0"/>
              <a:t>Not-For-Profit Corporation Law</a:t>
            </a:r>
          </a:p>
          <a:p>
            <a:pPr lvl="2"/>
            <a:r>
              <a:rPr lang="en-US" sz="2800" dirty="0"/>
              <a:t>Articles of Incorporation</a:t>
            </a:r>
          </a:p>
          <a:p>
            <a:pPr lvl="2"/>
            <a:r>
              <a:rPr lang="en-US" sz="2800" dirty="0" smtClean="0"/>
              <a:t>Bylaws- </a:t>
            </a:r>
          </a:p>
          <a:p>
            <a:pPr lvl="3"/>
            <a:r>
              <a:rPr lang="en-US" sz="2600" dirty="0" smtClean="0"/>
              <a:t>AAPD keeps a number of chapter bylaws on file and appreciates being apprised of any updates.</a:t>
            </a:r>
          </a:p>
          <a:p>
            <a:pPr lvl="3"/>
            <a:r>
              <a:rPr lang="en-US" sz="2600" dirty="0" smtClean="0"/>
              <a:t>Not being in conflict with or limiting AAPD Bylaws does not mean having the exact organizational, board, membership and committee structure as the AAPD.</a:t>
            </a:r>
            <a:endParaRPr lang="en-US" sz="2600" dirty="0"/>
          </a:p>
        </p:txBody>
      </p:sp>
    </p:spTree>
    <p:extLst>
      <p:ext uri="{BB962C8B-B14F-4D97-AF65-F5344CB8AC3E}">
        <p14:creationId xmlns:p14="http://schemas.microsoft.com/office/powerpoint/2010/main" val="2115910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GOES IN THE BYLAWS?</a:t>
            </a:r>
            <a:endParaRPr lang="en-US" dirty="0"/>
          </a:p>
        </p:txBody>
      </p:sp>
      <p:sp>
        <p:nvSpPr>
          <p:cNvPr id="3" name="Content Placeholder 2"/>
          <p:cNvSpPr>
            <a:spLocks noGrp="1"/>
          </p:cNvSpPr>
          <p:nvPr>
            <p:ph idx="1"/>
          </p:nvPr>
        </p:nvSpPr>
        <p:spPr>
          <a:xfrm>
            <a:off x="1202919" y="1821180"/>
            <a:ext cx="9784080" cy="3945138"/>
          </a:xfrm>
        </p:spPr>
        <p:txBody>
          <a:bodyPr>
            <a:normAutofit/>
          </a:bodyPr>
          <a:lstStyle/>
          <a:p>
            <a:pPr marL="457200" lvl="2" indent="0">
              <a:buNone/>
            </a:pPr>
            <a:r>
              <a:rPr lang="en-US" sz="2200" dirty="0" smtClean="0"/>
              <a:t>Bylaws typically </a:t>
            </a:r>
            <a:r>
              <a:rPr lang="en-US" sz="2200" dirty="0"/>
              <a:t>contain:</a:t>
            </a:r>
          </a:p>
          <a:p>
            <a:pPr lvl="3"/>
            <a:r>
              <a:rPr lang="en-US" sz="2200" dirty="0"/>
              <a:t>Membership criteria</a:t>
            </a:r>
          </a:p>
          <a:p>
            <a:pPr lvl="3"/>
            <a:r>
              <a:rPr lang="en-US" sz="2200" dirty="0"/>
              <a:t>Powers, manner of selection, and terms of office of officers and directors</a:t>
            </a:r>
          </a:p>
          <a:p>
            <a:pPr lvl="3"/>
            <a:r>
              <a:rPr lang="en-US" sz="2200" dirty="0"/>
              <a:t>General information about </a:t>
            </a:r>
            <a:r>
              <a:rPr lang="en-US" sz="2200" dirty="0" smtClean="0"/>
              <a:t>committees</a:t>
            </a:r>
            <a:endParaRPr lang="en-US" sz="2200" dirty="0"/>
          </a:p>
          <a:p>
            <a:pPr lvl="3"/>
            <a:r>
              <a:rPr lang="en-US" sz="2200" dirty="0"/>
              <a:t>Indemnification and insurance provisions</a:t>
            </a:r>
          </a:p>
          <a:p>
            <a:pPr lvl="3"/>
            <a:r>
              <a:rPr lang="en-US" sz="2200" dirty="0"/>
              <a:t>Procedures for member termination</a:t>
            </a:r>
          </a:p>
          <a:p>
            <a:pPr lvl="3"/>
            <a:r>
              <a:rPr lang="en-US" sz="2200" dirty="0"/>
              <a:t>Required notifications, including quorum, for board meetings and actions, and membership meetings and actions</a:t>
            </a:r>
          </a:p>
          <a:p>
            <a:pPr lvl="3"/>
            <a:r>
              <a:rPr lang="en-US" sz="2200" dirty="0"/>
              <a:t>Financial </a:t>
            </a:r>
            <a:r>
              <a:rPr lang="en-US" sz="2200" dirty="0" smtClean="0"/>
              <a:t>management duties</a:t>
            </a:r>
            <a:endParaRPr lang="en-US" sz="2200" dirty="0"/>
          </a:p>
          <a:p>
            <a:pPr lvl="3"/>
            <a:r>
              <a:rPr lang="en-US" sz="2200" dirty="0"/>
              <a:t>Procedures for amending the </a:t>
            </a:r>
            <a:r>
              <a:rPr lang="en-US" sz="2200" dirty="0" smtClean="0"/>
              <a:t>Bylaws</a:t>
            </a:r>
            <a:endParaRPr lang="en-US" sz="2200" dirty="0"/>
          </a:p>
        </p:txBody>
      </p:sp>
    </p:spTree>
    <p:extLst>
      <p:ext uri="{BB962C8B-B14F-4D97-AF65-F5344CB8AC3E}">
        <p14:creationId xmlns:p14="http://schemas.microsoft.com/office/powerpoint/2010/main" val="1331247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DOCUMENTS?</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r>
              <a:rPr lang="en-US" sz="2400" dirty="0" smtClean="0"/>
              <a:t>More detailed operational procedures can be included in a policies and procedures manual. </a:t>
            </a:r>
          </a:p>
          <a:p>
            <a:r>
              <a:rPr lang="en-US" sz="2400" dirty="0" smtClean="0"/>
              <a:t>Bylaws are not intended to describe details such as how CE course speakers are selected, how meeting venues are chosen, what are the association’s legislative priorities, who updates the association’s website, etc.</a:t>
            </a:r>
          </a:p>
          <a:p>
            <a:r>
              <a:rPr lang="en-US" sz="2400" dirty="0" smtClean="0"/>
              <a:t>Policies and procedures can be modified more frequently and easier than Bylaws.</a:t>
            </a:r>
            <a:endParaRPr lang="en-US" sz="2400" dirty="0"/>
          </a:p>
        </p:txBody>
      </p:sp>
    </p:spTree>
    <p:extLst>
      <p:ext uri="{BB962C8B-B14F-4D97-AF65-F5344CB8AC3E}">
        <p14:creationId xmlns:p14="http://schemas.microsoft.com/office/powerpoint/2010/main" val="19728941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bylaws take precedence over policies</a:t>
            </a:r>
            <a:endParaRPr lang="en-US" dirty="0"/>
          </a:p>
        </p:txBody>
      </p:sp>
      <p:sp>
        <p:nvSpPr>
          <p:cNvPr id="3" name="Content Placeholder 2"/>
          <p:cNvSpPr>
            <a:spLocks noGrp="1"/>
          </p:cNvSpPr>
          <p:nvPr>
            <p:ph idx="1"/>
          </p:nvPr>
        </p:nvSpPr>
        <p:spPr>
          <a:xfrm>
            <a:off x="1202919" y="1821180"/>
            <a:ext cx="9784080" cy="4008120"/>
          </a:xfrm>
        </p:spPr>
        <p:txBody>
          <a:bodyPr>
            <a:normAutofit/>
          </a:bodyPr>
          <a:lstStyle/>
          <a:p>
            <a:endParaRPr lang="en-US" dirty="0" smtClean="0"/>
          </a:p>
          <a:p>
            <a:r>
              <a:rPr lang="en-US" dirty="0" smtClean="0"/>
              <a:t>However, board meetings and annual membership meetings should take place exactly as described in the Bylaws. Pay special attention to quorum provisions.</a:t>
            </a:r>
          </a:p>
          <a:p>
            <a:r>
              <a:rPr lang="en-US" dirty="0" smtClean="0"/>
              <a:t>The same goes for selection of officers and directors.</a:t>
            </a:r>
          </a:p>
          <a:p>
            <a:r>
              <a:rPr lang="en-US" dirty="0"/>
              <a:t>I</a:t>
            </a:r>
            <a:r>
              <a:rPr lang="en-US" dirty="0" smtClean="0"/>
              <a:t>n some cases the incorporation statute may indicate you can do things a certain way unless your Bylaws say otherwise. But in other cases the incorporation statute will say the Bylaws MUST contain certain provisions (e.g. minimum number of board members).</a:t>
            </a:r>
            <a:endParaRPr lang="en-US" dirty="0"/>
          </a:p>
        </p:txBody>
      </p:sp>
    </p:spTree>
    <p:extLst>
      <p:ext uri="{BB962C8B-B14F-4D97-AF65-F5344CB8AC3E}">
        <p14:creationId xmlns:p14="http://schemas.microsoft.com/office/powerpoint/2010/main" val="21394769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4">
      <a:dk1>
        <a:srgbClr val="2C2C2C"/>
      </a:dk1>
      <a:lt1>
        <a:srgbClr val="FFFFFF"/>
      </a:lt1>
      <a:dk2>
        <a:srgbClr val="0787C1"/>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TM03090430[[fn=Banded]]</Template>
  <TotalTime>162</TotalTime>
  <Words>1676</Words>
  <Application>Microsoft Office PowerPoint</Application>
  <PresentationFormat>Widescreen</PresentationFormat>
  <Paragraphs>101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Corbel</vt:lpstr>
      <vt:lpstr>Wingdings</vt:lpstr>
      <vt:lpstr>Banded</vt:lpstr>
      <vt:lpstr> Chapter Incorporation and Tax Exemption Issues </vt:lpstr>
      <vt:lpstr>Why incorporation matters</vt:lpstr>
      <vt:lpstr>A brief word about directors and officers liability insurance</vt:lpstr>
      <vt:lpstr>D &amp; O Coverage</vt:lpstr>
      <vt:lpstr>How incorporation works</vt:lpstr>
      <vt:lpstr>WHAT GOVERNS YOUR OPERATIONS</vt:lpstr>
      <vt:lpstr>WHAT GOES IN THE BYLAWS?</vt:lpstr>
      <vt:lpstr>OTHER DOCUMENTS?</vt:lpstr>
      <vt:lpstr>bylaws take precedence over policies</vt:lpstr>
      <vt:lpstr>Tax Exemption</vt:lpstr>
      <vt:lpstr>Tax exemption</vt:lpstr>
      <vt:lpstr>Tax exemption - continued</vt:lpstr>
      <vt:lpstr>Tax exemption option  </vt:lpstr>
      <vt:lpstr>Annual filings for tax exempt organizations  </vt:lpstr>
      <vt:lpstr>Annual filings for tax exempt organizations  </vt:lpstr>
      <vt:lpstr>AAPD Group Exemption</vt:lpstr>
      <vt:lpstr>AAPD Group Exemption- 990-N filing</vt:lpstr>
      <vt:lpstr>Next steps?</vt:lpstr>
      <vt:lpstr>Next steps?</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Incorporation and Tax Exemption Issues</dc:title>
  <dc:creator>Scott Litch</dc:creator>
  <cp:lastModifiedBy>Margaret Bjerklie</cp:lastModifiedBy>
  <cp:revision>26</cp:revision>
  <dcterms:created xsi:type="dcterms:W3CDTF">2017-03-24T14:49:54Z</dcterms:created>
  <dcterms:modified xsi:type="dcterms:W3CDTF">2018-09-11T19:20:06Z</dcterms:modified>
</cp:coreProperties>
</file>