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99" r:id="rId5"/>
    <p:sldId id="280" r:id="rId6"/>
    <p:sldId id="266" r:id="rId7"/>
    <p:sldId id="282" r:id="rId8"/>
    <p:sldId id="300" r:id="rId9"/>
    <p:sldId id="269" r:id="rId10"/>
    <p:sldId id="283" r:id="rId11"/>
    <p:sldId id="270" r:id="rId12"/>
    <p:sldId id="272" r:id="rId13"/>
    <p:sldId id="278" r:id="rId14"/>
    <p:sldId id="304" r:id="rId15"/>
    <p:sldId id="303" r:id="rId16"/>
    <p:sldId id="301" r:id="rId17"/>
    <p:sldId id="302" r:id="rId18"/>
    <p:sldId id="305" r:id="rId19"/>
    <p:sldId id="275" r:id="rId20"/>
    <p:sldId id="287" r:id="rId21"/>
    <p:sldId id="284" r:id="rId22"/>
    <p:sldId id="285" r:id="rId23"/>
    <p:sldId id="286" r:id="rId24"/>
    <p:sldId id="288" r:id="rId25"/>
    <p:sldId id="291" r:id="rId26"/>
    <p:sldId id="290" r:id="rId27"/>
    <p:sldId id="293" r:id="rId28"/>
    <p:sldId id="289" r:id="rId29"/>
    <p:sldId id="292" r:id="rId30"/>
    <p:sldId id="294" r:id="rId31"/>
    <p:sldId id="295" r:id="rId32"/>
    <p:sldId id="259" r:id="rId33"/>
    <p:sldId id="263" r:id="rId34"/>
    <p:sldId id="274" r:id="rId35"/>
    <p:sldId id="27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93" d="100"/>
          <a:sy n="93" d="100"/>
        </p:scale>
        <p:origin x="90"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8" name="Rectangle 7"/>
          <p:cNvSpPr/>
          <p:nvPr userDrawn="1"/>
        </p:nvSpPr>
        <p:spPr>
          <a:xfrm>
            <a:off x="-6843" y="58734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04217" y="5889260"/>
            <a:ext cx="3775165" cy="7772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userDrawn="1"/>
        </p:nvSpPr>
        <p:spPr>
          <a:xfrm>
            <a:off x="0" y="586232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8100"/>
            <a:ext cx="3775165" cy="77724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9/12/2018</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userDrawn="1"/>
        </p:nvSpPr>
        <p:spPr>
          <a:xfrm>
            <a:off x="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85047"/>
            <a:ext cx="3775165" cy="77724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9/12/2018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
        <p:nvSpPr>
          <p:cNvPr id="8" name="Rectangle 7"/>
          <p:cNvSpPr/>
          <p:nvPr userDrawn="1"/>
        </p:nvSpPr>
        <p:spPr>
          <a:xfrm>
            <a:off x="-12700" y="5860780"/>
            <a:ext cx="12192000"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63860"/>
            <a:ext cx="3775165" cy="777240"/>
          </a:xfrm>
          <a:prstGeom prst="rect">
            <a:avLst/>
          </a:prstGeom>
          <a:solidFill>
            <a:schemeClr val="bg1"/>
          </a:solidFill>
          <a:ln>
            <a:solidFill>
              <a:schemeClr val="bg1"/>
            </a:solidFill>
          </a:ln>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1270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85047"/>
            <a:ext cx="3775165" cy="77724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
        <p:nvSpPr>
          <p:cNvPr id="11" name="Rectangle 10"/>
          <p:cNvSpPr/>
          <p:nvPr userDrawn="1"/>
        </p:nvSpPr>
        <p:spPr>
          <a:xfrm>
            <a:off x="0" y="5861318"/>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96343" y="5879064"/>
            <a:ext cx="3775165" cy="77724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
        <p:nvSpPr>
          <p:cNvPr id="6" name="Rectangle 5"/>
          <p:cNvSpPr/>
          <p:nvPr userDrawn="1"/>
        </p:nvSpPr>
        <p:spPr>
          <a:xfrm>
            <a:off x="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6560"/>
            <a:ext cx="3775165" cy="77724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
        <p:nvSpPr>
          <p:cNvPr id="5" name="Rectangle 4"/>
          <p:cNvSpPr/>
          <p:nvPr userDrawn="1"/>
        </p:nvSpPr>
        <p:spPr>
          <a:xfrm>
            <a:off x="-1270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76560"/>
            <a:ext cx="3775165" cy="77724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0" y="5877734"/>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93514"/>
            <a:ext cx="3775165" cy="77724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18260" y="2111895"/>
            <a:ext cx="5463540" cy="3506451"/>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0" y="5859061"/>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4841"/>
            <a:ext cx="3775165" cy="7772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9/12/2018</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3.amazonaws.com/cdhp/Comments/OralHealth_MedicaidAccessProposedRegulationChangeComments_05.2018.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ada.org/~/media/ADA/Member%20Center/FIles/Medicaid%20Managed%20Care.pdf?la=en" TargetMode="External"/><Relationship Id="rId2" Type="http://schemas.openxmlformats.org/officeDocument/2006/relationships/hyperlink" Target="https://www.ada.org/~/media/ADA/Member%20Center/FIles/Medicaid_RFP_Toolkit.pdf?la=en" TargetMode="External"/><Relationship Id="rId1" Type="http://schemas.openxmlformats.org/officeDocument/2006/relationships/slideLayout" Target="../slideLayouts/slideLayout2.xml"/><Relationship Id="rId4" Type="http://schemas.openxmlformats.org/officeDocument/2006/relationships/hyperlink" Target="https://www.chcs.org/media/Medicaid-Contracting-Strategies-to-Improve-Childrens-Oral-Health-Access.pdf"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links.govdelivery.com/track?type=click&amp;enid=ZWFzPTEmbXNpZD0mYXVpZD0mbWFpbGluZ2lkPTIwMTgwNTA0Ljg5Mzc3OTgxJm1lc3NhZ2VpZD1NREItUFJELUJVTC0yMDE4MDUwNC44OTM3Nzk4MSZkYXRhYmFzZWlkPTEwMDEmc2VyaWFsPTE4MzA3OTk5JmVtYWlsaWQ9a3lsZWZAYWRhLm9yZyZ1c2VyaWQ9a3lsZWZAYWRhLm9yZyZ0YXJnZXRpZD0mZmw9JmV4dHJhPU11bHRpdmFyaWF0ZUlkPSYmJg==&amp;&amp;&amp;102&amp;&amp;&amp;https://www.medicaid.gov/Federal-Policy-Guidance/Federal-Policy-Guidance.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apd.org/upload/news/2011/4470.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 MEDICAID REGULATONS OF IMPORT AND CONCERN</a:t>
            </a:r>
            <a:endParaRPr lang="en-US" dirty="0"/>
          </a:p>
        </p:txBody>
      </p:sp>
      <p:sp>
        <p:nvSpPr>
          <p:cNvPr id="3" name="Subtitle 2"/>
          <p:cNvSpPr>
            <a:spLocks noGrp="1"/>
          </p:cNvSpPr>
          <p:nvPr>
            <p:ph type="subTitle" idx="1"/>
          </p:nvPr>
        </p:nvSpPr>
        <p:spPr>
          <a:xfrm>
            <a:off x="1524000" y="3905712"/>
            <a:ext cx="9144000" cy="1701986"/>
          </a:xfrm>
        </p:spPr>
        <p:txBody>
          <a:bodyPr>
            <a:normAutofit lnSpcReduction="10000"/>
          </a:bodyPr>
          <a:lstStyle/>
          <a:p>
            <a:r>
              <a:rPr lang="en-US" i="1" dirty="0" smtClean="0"/>
              <a:t>Public Policy Advocates Workshop, September 29, 2018</a:t>
            </a:r>
          </a:p>
          <a:p>
            <a:r>
              <a:rPr lang="en-US" dirty="0" smtClean="0"/>
              <a:t>C. Scott Litch, Esq. CAE </a:t>
            </a:r>
          </a:p>
          <a:p>
            <a:r>
              <a:rPr lang="en-US" dirty="0" smtClean="0"/>
              <a:t>Chief Operating Officer and General Counsel </a:t>
            </a:r>
          </a:p>
          <a:p>
            <a:r>
              <a:rPr lang="en-US" dirty="0" smtClean="0"/>
              <a:t>slitch@aapd.org</a:t>
            </a:r>
            <a:endParaRPr lang="en-US" dirty="0"/>
          </a:p>
          <a:p>
            <a:endParaRPr lang="en-US" dirty="0"/>
          </a:p>
        </p:txBody>
      </p:sp>
    </p:spTree>
    <p:extLst>
      <p:ext uri="{BB962C8B-B14F-4D97-AF65-F5344CB8AC3E}">
        <p14:creationId xmlns:p14="http://schemas.microsoft.com/office/powerpoint/2010/main" val="4046960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DENTAL COMMUNITY COMMENT LETTER</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pPr marL="0" indent="0">
              <a:buNone/>
            </a:pPr>
            <a:r>
              <a:rPr lang="en-US" sz="2800" dirty="0" smtClean="0"/>
              <a:t>These concerns were raised in a comment letter to CMS signed by 43 groups including the AAPD, ADA, Children’s Dental Health Project, many state dental associations and state oral health coalitions</a:t>
            </a:r>
          </a:p>
          <a:p>
            <a:pPr marL="0" indent="0">
              <a:buNone/>
            </a:pPr>
            <a:r>
              <a:rPr lang="en-US" sz="2800" dirty="0" smtClean="0">
                <a:hlinkClick r:id="rId2"/>
              </a:rPr>
              <a:t>https</a:t>
            </a:r>
            <a:r>
              <a:rPr lang="en-US" sz="2800" dirty="0">
                <a:hlinkClick r:id="rId2"/>
              </a:rPr>
              <a:t>://</a:t>
            </a:r>
            <a:r>
              <a:rPr lang="en-US" sz="2800" dirty="0" smtClean="0">
                <a:hlinkClick r:id="rId2"/>
              </a:rPr>
              <a:t>s3.amazonaws.com/cdhp/Comments/OralHealth_MedicaidAccessProposedRegulationChangeComments_05.2018.pdf</a:t>
            </a:r>
            <a:endParaRPr lang="en-US" sz="2800" dirty="0" smtClean="0"/>
          </a:p>
          <a:p>
            <a:pPr marL="0" indent="0">
              <a:buNone/>
            </a:pPr>
            <a:endParaRPr lang="en-US" dirty="0"/>
          </a:p>
        </p:txBody>
      </p:sp>
    </p:spTree>
    <p:extLst>
      <p:ext uri="{BB962C8B-B14F-4D97-AF65-F5344CB8AC3E}">
        <p14:creationId xmlns:p14="http://schemas.microsoft.com/office/powerpoint/2010/main" val="148267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DENTAL COMMUNITY COMMENT LETTER</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pPr marL="0" indent="0">
              <a:buNone/>
            </a:pPr>
            <a:r>
              <a:rPr lang="en-US" sz="3200" dirty="0" smtClean="0"/>
              <a:t>The 11 states referenced are:</a:t>
            </a:r>
          </a:p>
          <a:p>
            <a:pPr marL="0" indent="0">
              <a:buNone/>
            </a:pPr>
            <a:r>
              <a:rPr lang="en-US" sz="3200" dirty="0" smtClean="0"/>
              <a:t>California, Delaware, Hawaii, Indiana, Iowa, Maryland, Mississippi, New Hampshire, South Carolina, Virginia, and Washington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72894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managed care contracting</a:t>
            </a:r>
            <a:endParaRPr lang="en-US" dirty="0"/>
          </a:p>
        </p:txBody>
      </p:sp>
      <p:sp>
        <p:nvSpPr>
          <p:cNvPr id="3" name="Content Placeholder 2"/>
          <p:cNvSpPr>
            <a:spLocks noGrp="1"/>
          </p:cNvSpPr>
          <p:nvPr>
            <p:ph idx="1"/>
          </p:nvPr>
        </p:nvSpPr>
        <p:spPr>
          <a:xfrm>
            <a:off x="1202919" y="1821180"/>
            <a:ext cx="9784080" cy="4008120"/>
          </a:xfrm>
        </p:spPr>
        <p:txBody>
          <a:bodyPr>
            <a:normAutofit fontScale="85000" lnSpcReduction="10000"/>
          </a:bodyPr>
          <a:lstStyle/>
          <a:p>
            <a:pPr>
              <a:lnSpc>
                <a:spcPct val="100000"/>
              </a:lnSpc>
            </a:pPr>
            <a:endParaRPr lang="en-US" dirty="0" smtClean="0"/>
          </a:p>
          <a:p>
            <a:pPr>
              <a:lnSpc>
                <a:spcPct val="100000"/>
              </a:lnSpc>
            </a:pPr>
            <a:r>
              <a:rPr lang="en-US" sz="2600" dirty="0" smtClean="0"/>
              <a:t>On </a:t>
            </a:r>
            <a:r>
              <a:rPr lang="en-US" sz="2600" dirty="0"/>
              <a:t>July 24, 2015, </a:t>
            </a:r>
            <a:r>
              <a:rPr lang="en-US" sz="2600" dirty="0" smtClean="0"/>
              <a:t>the AAPD and ADA filed </a:t>
            </a:r>
            <a:r>
              <a:rPr lang="en-US" sz="2600" dirty="0"/>
              <a:t>joint comments on proposed </a:t>
            </a:r>
            <a:r>
              <a:rPr lang="en-US" sz="2600" dirty="0" smtClean="0"/>
              <a:t>CMS regulations concerning Medicaid </a:t>
            </a:r>
            <a:r>
              <a:rPr lang="en-US" sz="2600" dirty="0"/>
              <a:t>and </a:t>
            </a:r>
            <a:r>
              <a:rPr lang="en-US" sz="2600" dirty="0" smtClean="0"/>
              <a:t>CHIP Managed </a:t>
            </a:r>
            <a:r>
              <a:rPr lang="en-US" sz="2600" dirty="0"/>
              <a:t>Care contracting and comprehensive quality strategies. </a:t>
            </a:r>
            <a:endParaRPr lang="en-US" sz="2600" dirty="0" smtClean="0"/>
          </a:p>
          <a:p>
            <a:pPr>
              <a:lnSpc>
                <a:spcPct val="100000"/>
              </a:lnSpc>
            </a:pPr>
            <a:r>
              <a:rPr lang="en-US" sz="2600" dirty="0" smtClean="0"/>
              <a:t>This </a:t>
            </a:r>
            <a:r>
              <a:rPr lang="en-US" sz="2600" dirty="0"/>
              <a:t>is an important issue because many states are moving to managed care contracts for Medicaid and CHIP services, including dental </a:t>
            </a:r>
            <a:r>
              <a:rPr lang="en-US" sz="2600" i="1" dirty="0"/>
              <a:t>(although dentists may still be receiving </a:t>
            </a:r>
            <a:r>
              <a:rPr lang="en-US" sz="2600" i="1" dirty="0" smtClean="0"/>
              <a:t>FFS payments</a:t>
            </a:r>
            <a:r>
              <a:rPr lang="en-US" sz="2600" i="1" dirty="0"/>
              <a:t>, the insurance company is being paid by the state based on a per enrollee per month figure)</a:t>
            </a:r>
            <a:r>
              <a:rPr lang="en-US" sz="2600" dirty="0"/>
              <a:t>. </a:t>
            </a:r>
            <a:endParaRPr lang="en-US" sz="2600" dirty="0" smtClean="0"/>
          </a:p>
          <a:p>
            <a:pPr>
              <a:lnSpc>
                <a:spcPct val="100000"/>
              </a:lnSpc>
            </a:pPr>
            <a:r>
              <a:rPr lang="en-US" sz="2600" dirty="0" smtClean="0"/>
              <a:t>In </a:t>
            </a:r>
            <a:r>
              <a:rPr lang="en-US" sz="2600" dirty="0"/>
              <a:t>some states there have been concerns with inadequate contracts and oversight, resulting in low provider reimbursements, administrative burdens for providers and inadequate provider networks for program beneficiaries.</a:t>
            </a:r>
          </a:p>
          <a:p>
            <a:pPr>
              <a:lnSpc>
                <a:spcPct val="100000"/>
              </a:lnSpc>
            </a:pPr>
            <a:endParaRPr lang="en-US" sz="2600" dirty="0"/>
          </a:p>
          <a:p>
            <a:pPr>
              <a:lnSpc>
                <a:spcPct val="100000"/>
              </a:lnSpc>
            </a:pPr>
            <a:endParaRPr lang="en-US" dirty="0"/>
          </a:p>
        </p:txBody>
      </p:sp>
    </p:spTree>
    <p:extLst>
      <p:ext uri="{BB962C8B-B14F-4D97-AF65-F5344CB8AC3E}">
        <p14:creationId xmlns:p14="http://schemas.microsoft.com/office/powerpoint/2010/main" val="2139476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ADA/AAPD regulatory comments </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sz="2400" dirty="0" smtClean="0"/>
              <a:t>We </a:t>
            </a:r>
            <a:r>
              <a:rPr lang="en-US" sz="2400" dirty="0" smtClean="0"/>
              <a:t>supported </a:t>
            </a:r>
            <a:r>
              <a:rPr lang="en-US" sz="2400" dirty="0"/>
              <a:t>the proposal to require Managed Care Organizations (MCOs), Prepaid Inpatient Health Plans (PIHPs) and Prepaid Ambulatory Health Plans (PAHPs) with Medicaid contracts beginning after January 1, 2017, to utilize a </a:t>
            </a:r>
            <a:r>
              <a:rPr lang="en-US" sz="2400" b="1" dirty="0"/>
              <a:t>minimum medical loss ratio (MLR) </a:t>
            </a:r>
            <a:r>
              <a:rPr lang="en-US" sz="2400" dirty="0"/>
              <a:t>requirement in the development of actuarially sound rates. It was also recommended that CMS should provide a clear definition for plans of what should be included or excluded as administrative costs, and develop standardized reporting requirements</a:t>
            </a:r>
            <a:r>
              <a:rPr lang="en-US" sz="2400" dirty="0" smtClean="0"/>
              <a:t>.</a:t>
            </a:r>
            <a:endParaRPr lang="en-US" sz="2400" dirty="0"/>
          </a:p>
        </p:txBody>
      </p:sp>
    </p:spTree>
    <p:extLst>
      <p:ext uri="{BB962C8B-B14F-4D97-AF65-F5344CB8AC3E}">
        <p14:creationId xmlns:p14="http://schemas.microsoft.com/office/powerpoint/2010/main" val="721713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ADA/AAPD regulatory comments </a:t>
            </a:r>
            <a:endParaRPr lang="en-US" dirty="0"/>
          </a:p>
        </p:txBody>
      </p:sp>
      <p:sp>
        <p:nvSpPr>
          <p:cNvPr id="3" name="Content Placeholder 2"/>
          <p:cNvSpPr>
            <a:spLocks noGrp="1"/>
          </p:cNvSpPr>
          <p:nvPr>
            <p:ph idx="1"/>
          </p:nvPr>
        </p:nvSpPr>
        <p:spPr>
          <a:xfrm>
            <a:off x="1202919" y="2342508"/>
            <a:ext cx="9784080" cy="3486792"/>
          </a:xfrm>
        </p:spPr>
        <p:txBody>
          <a:bodyPr>
            <a:noAutofit/>
          </a:bodyPr>
          <a:lstStyle/>
          <a:p>
            <a:r>
              <a:rPr lang="en-US" sz="2400" dirty="0" smtClean="0"/>
              <a:t>We </a:t>
            </a:r>
            <a:r>
              <a:rPr lang="en-US" sz="2400" dirty="0" smtClean="0"/>
              <a:t>supported </a:t>
            </a:r>
            <a:r>
              <a:rPr lang="en-US" sz="2400" dirty="0"/>
              <a:t>the proposal that capitation rates should be "sufficient and appropriate for the anticipated service utilization of the populations and services covered under the contract and provide appropriate compensation to the health plans for reasonable non-benefit costs." </a:t>
            </a:r>
            <a:r>
              <a:rPr lang="en-US" sz="2400" b="1" dirty="0" smtClean="0"/>
              <a:t>We suggested </a:t>
            </a:r>
            <a:r>
              <a:rPr lang="en-US" sz="2400" b="1" dirty="0"/>
              <a:t>that state programs utilize existing data from commercial dental plans to create utilization benchmark targets for populations enrolled in Medicaid managed care plans. </a:t>
            </a:r>
            <a:r>
              <a:rPr lang="en-US" sz="2400" dirty="0"/>
              <a:t> </a:t>
            </a:r>
          </a:p>
          <a:p>
            <a:endParaRPr lang="en-US" sz="2400" dirty="0"/>
          </a:p>
        </p:txBody>
      </p:sp>
    </p:spTree>
    <p:extLst>
      <p:ext uri="{BB962C8B-B14F-4D97-AF65-F5344CB8AC3E}">
        <p14:creationId xmlns:p14="http://schemas.microsoft.com/office/powerpoint/2010/main" val="542527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ADA/AAPD regulatory comments </a:t>
            </a:r>
            <a:endParaRPr lang="en-US" dirty="0"/>
          </a:p>
        </p:txBody>
      </p:sp>
      <p:sp>
        <p:nvSpPr>
          <p:cNvPr id="3" name="Content Placeholder 2"/>
          <p:cNvSpPr>
            <a:spLocks noGrp="1"/>
          </p:cNvSpPr>
          <p:nvPr>
            <p:ph idx="1"/>
          </p:nvPr>
        </p:nvSpPr>
        <p:spPr>
          <a:xfrm>
            <a:off x="1202919" y="2486346"/>
            <a:ext cx="9784080" cy="3342954"/>
          </a:xfrm>
        </p:spPr>
        <p:txBody>
          <a:bodyPr>
            <a:noAutofit/>
          </a:bodyPr>
          <a:lstStyle/>
          <a:p>
            <a:r>
              <a:rPr lang="en-US" sz="2400" dirty="0" smtClean="0"/>
              <a:t>We </a:t>
            </a:r>
            <a:r>
              <a:rPr lang="en-US" sz="2400" dirty="0" smtClean="0"/>
              <a:t>supported </a:t>
            </a:r>
            <a:r>
              <a:rPr lang="en-US" sz="2400" dirty="0"/>
              <a:t>the proposal to require Managed Care Organizations (MCOs), Prepaid Inpatient Health Plans (PIHPs) and Prepaid Ambulatory Health Plans (PAHPs) with Medicaid contracts beginning after January 1, 2017, to utilize a </a:t>
            </a:r>
            <a:r>
              <a:rPr lang="en-US" sz="2400" b="1" dirty="0"/>
              <a:t>minimum medical loss ratio (MLR) </a:t>
            </a:r>
            <a:r>
              <a:rPr lang="en-US" sz="2400" dirty="0"/>
              <a:t>requirement in the development of actuarially sound rates. It was also recommended that CMS should provide a clear definition for plans of what should be included or excluded as administrative costs, and develop standardized reporting requirements.</a:t>
            </a:r>
          </a:p>
          <a:p>
            <a:pPr marL="0" indent="0">
              <a:buNone/>
            </a:pPr>
            <a:endParaRPr lang="en-US" sz="2400" dirty="0"/>
          </a:p>
        </p:txBody>
      </p:sp>
    </p:spTree>
    <p:extLst>
      <p:ext uri="{BB962C8B-B14F-4D97-AF65-F5344CB8AC3E}">
        <p14:creationId xmlns:p14="http://schemas.microsoft.com/office/powerpoint/2010/main" val="3242706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 ADA/AAPD regulatory comments </a:t>
            </a:r>
          </a:p>
        </p:txBody>
      </p:sp>
      <p:sp>
        <p:nvSpPr>
          <p:cNvPr id="3" name="Content Placeholder 2"/>
          <p:cNvSpPr>
            <a:spLocks noGrp="1"/>
          </p:cNvSpPr>
          <p:nvPr>
            <p:ph idx="1"/>
          </p:nvPr>
        </p:nvSpPr>
        <p:spPr>
          <a:xfrm>
            <a:off x="1202919" y="2332234"/>
            <a:ext cx="9784080" cy="3533378"/>
          </a:xfrm>
        </p:spPr>
        <p:txBody>
          <a:bodyPr>
            <a:normAutofit/>
          </a:bodyPr>
          <a:lstStyle/>
          <a:p>
            <a:r>
              <a:rPr lang="en-US" sz="2400" dirty="0"/>
              <a:t>Noting that the proposed rule requires that States establish time and distance standards for specific network provider types, including pediatric dental services, </a:t>
            </a:r>
            <a:r>
              <a:rPr lang="en-US" sz="2400" b="1" dirty="0"/>
              <a:t>AAPD-ADA encouraged CMS to define pediatric dental services as requiring a specific provider network composed of pediatric and general dentists and other dental specialists, with unique time and distance standards.</a:t>
            </a:r>
            <a:r>
              <a:rPr lang="en-US" sz="2400" dirty="0"/>
              <a:t> It was also noted that AAPD-ADA do not support provider to beneficiary ratios as the sole means of assessing network adequacy. Rather, CMS was encouraged require States to address geographic variations when setting adequacy </a:t>
            </a:r>
            <a:r>
              <a:rPr lang="en-US" sz="2400" dirty="0" smtClean="0"/>
              <a:t>standards.</a:t>
            </a:r>
            <a:endParaRPr lang="en-US" sz="2400" dirty="0"/>
          </a:p>
          <a:p>
            <a:pPr marL="0" indent="0">
              <a:buNone/>
            </a:pPr>
            <a:endParaRPr lang="en-US" sz="2400" dirty="0"/>
          </a:p>
        </p:txBody>
      </p:sp>
    </p:spTree>
    <p:extLst>
      <p:ext uri="{BB962C8B-B14F-4D97-AF65-F5344CB8AC3E}">
        <p14:creationId xmlns:p14="http://schemas.microsoft.com/office/powerpoint/2010/main" val="1273139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 ADA/AAPD regulatory comments </a:t>
            </a:r>
          </a:p>
        </p:txBody>
      </p:sp>
      <p:sp>
        <p:nvSpPr>
          <p:cNvPr id="3" name="Content Placeholder 2"/>
          <p:cNvSpPr>
            <a:spLocks noGrp="1"/>
          </p:cNvSpPr>
          <p:nvPr>
            <p:ph idx="1"/>
          </p:nvPr>
        </p:nvSpPr>
        <p:spPr>
          <a:xfrm>
            <a:off x="1202919" y="2157573"/>
            <a:ext cx="9784080" cy="3760340"/>
          </a:xfrm>
        </p:spPr>
        <p:txBody>
          <a:bodyPr>
            <a:normAutofit/>
          </a:bodyPr>
          <a:lstStyle/>
          <a:p>
            <a:r>
              <a:rPr lang="en-US" sz="2400" dirty="0"/>
              <a:t>AAPD-ADA noted that the Healthcare Effectiveness Data and Information Set (HEDIS) measure, Annual Dental Visit, is not a sufficient measure to determine beneficiary access to dental services. Instead, it was recommended that programmatic access measures developed by the DQA be used to assess utilization and access. Specifically, CMS was urged to adopt programmatic and plan level measures developed by the DQA based on the measure set titled "Dental Caries in Children: Prevention and Disease Management." </a:t>
            </a:r>
            <a:endParaRPr lang="en-US" sz="2400" dirty="0" smtClean="0"/>
          </a:p>
        </p:txBody>
      </p:sp>
    </p:spTree>
    <p:extLst>
      <p:ext uri="{BB962C8B-B14F-4D97-AF65-F5344CB8AC3E}">
        <p14:creationId xmlns:p14="http://schemas.microsoft.com/office/powerpoint/2010/main" val="203309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 ADA/AAPD regulatory comments </a:t>
            </a:r>
          </a:p>
        </p:txBody>
      </p:sp>
      <p:sp>
        <p:nvSpPr>
          <p:cNvPr id="3" name="Content Placeholder 2"/>
          <p:cNvSpPr>
            <a:spLocks noGrp="1"/>
          </p:cNvSpPr>
          <p:nvPr>
            <p:ph idx="1"/>
          </p:nvPr>
        </p:nvSpPr>
        <p:spPr>
          <a:xfrm>
            <a:off x="1202919" y="2065106"/>
            <a:ext cx="9784080" cy="3852807"/>
          </a:xfrm>
        </p:spPr>
        <p:txBody>
          <a:bodyPr>
            <a:normAutofit/>
          </a:bodyPr>
          <a:lstStyle/>
          <a:p>
            <a:r>
              <a:rPr lang="en-US" sz="2400" dirty="0" smtClean="0"/>
              <a:t>AAPD-ADA </a:t>
            </a:r>
            <a:r>
              <a:rPr lang="en-US" sz="2400" dirty="0"/>
              <a:t>supported efforts to require </a:t>
            </a:r>
            <a:r>
              <a:rPr lang="en-US" sz="2400" b="1" dirty="0"/>
              <a:t>plan accreditation</a:t>
            </a:r>
            <a:r>
              <a:rPr lang="en-US" sz="2400" dirty="0"/>
              <a:t>, and urged CMS to pursue standards for readiness assessment of prior to a contract award. A readiness assessment should examine elements such as a plan’s ability to provide dental services to Medicaid enrollees; quality improvement and utilization management function capability; the ability to provide an adequate, accessible network; the technical capacity to process claims; the ability to process grievances and appeals; systems for enrollee support and outreach; and systems for provider network support</a:t>
            </a:r>
            <a:r>
              <a:rPr lang="en-US" sz="2400" dirty="0" smtClean="0"/>
              <a:t>.</a:t>
            </a:r>
            <a:endParaRPr lang="en-US" sz="2400" dirty="0"/>
          </a:p>
        </p:txBody>
      </p:sp>
    </p:spTree>
    <p:extLst>
      <p:ext uri="{BB962C8B-B14F-4D97-AF65-F5344CB8AC3E}">
        <p14:creationId xmlns:p14="http://schemas.microsoft.com/office/powerpoint/2010/main" val="1877078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managed care contracting FINAL RULE</a:t>
            </a:r>
            <a:endParaRPr lang="en-US" dirty="0"/>
          </a:p>
        </p:txBody>
      </p:sp>
      <p:sp>
        <p:nvSpPr>
          <p:cNvPr id="3" name="Content Placeholder 2"/>
          <p:cNvSpPr>
            <a:spLocks noGrp="1"/>
          </p:cNvSpPr>
          <p:nvPr>
            <p:ph idx="1"/>
          </p:nvPr>
        </p:nvSpPr>
        <p:spPr>
          <a:xfrm>
            <a:off x="1202919" y="1821180"/>
            <a:ext cx="9784080" cy="4008120"/>
          </a:xfrm>
        </p:spPr>
        <p:txBody>
          <a:bodyPr>
            <a:normAutofit lnSpcReduction="10000"/>
          </a:bodyPr>
          <a:lstStyle/>
          <a:p>
            <a:endParaRPr lang="en-US" dirty="0" smtClean="0"/>
          </a:p>
          <a:p>
            <a:r>
              <a:rPr lang="en-US" sz="2400" dirty="0" smtClean="0"/>
              <a:t>Final Rule was released on May 16, 2016. Remember that virtually </a:t>
            </a:r>
            <a:r>
              <a:rPr lang="en-US" sz="2400" dirty="0"/>
              <a:t>every state has some portion of their Medicaid program in managed care plans. </a:t>
            </a:r>
            <a:r>
              <a:rPr lang="en-US" sz="2400" dirty="0" smtClean="0"/>
              <a:t> </a:t>
            </a:r>
            <a:r>
              <a:rPr lang="en-US" sz="2400" dirty="0"/>
              <a:t>At last 16 states deliver dental services through managed care plans.</a:t>
            </a:r>
          </a:p>
          <a:p>
            <a:r>
              <a:rPr lang="en-US" sz="2400" dirty="0" smtClean="0"/>
              <a:t>For </a:t>
            </a:r>
            <a:r>
              <a:rPr lang="en-US" sz="2400" dirty="0"/>
              <a:t>the first time, CMS, the federal agency with jurisdiction over the Medicaid program, is requiring states with managed care plans to meet certain benchmarks to ensure that care is actually delivered to Medicaid beneficiaries while maintaining state flexibility to design programs best suited for individual states. </a:t>
            </a:r>
          </a:p>
          <a:p>
            <a:endParaRPr lang="en-US" sz="2400" dirty="0"/>
          </a:p>
          <a:p>
            <a:r>
              <a:rPr lang="en-US" dirty="0"/>
              <a:t>· </a:t>
            </a:r>
            <a:endParaRPr lang="en-US" dirty="0">
              <a:solidFill>
                <a:srgbClr val="FF0000"/>
              </a:solidFill>
            </a:endParaRPr>
          </a:p>
        </p:txBody>
      </p:sp>
    </p:spTree>
    <p:extLst>
      <p:ext uri="{BB962C8B-B14F-4D97-AF65-F5344CB8AC3E}">
        <p14:creationId xmlns:p14="http://schemas.microsoft.com/office/powerpoint/2010/main" val="284922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regulations WILL BE DISCUSSED </a:t>
            </a:r>
            <a:endParaRPr lang="en-US" dirty="0"/>
          </a:p>
        </p:txBody>
      </p:sp>
      <p:sp>
        <p:nvSpPr>
          <p:cNvPr id="3" name="Content Placeholder 2"/>
          <p:cNvSpPr>
            <a:spLocks noGrp="1"/>
          </p:cNvSpPr>
          <p:nvPr>
            <p:ph idx="1"/>
          </p:nvPr>
        </p:nvSpPr>
        <p:spPr>
          <a:xfrm>
            <a:off x="1202919" y="2011680"/>
            <a:ext cx="9784080" cy="3792220"/>
          </a:xfrm>
        </p:spPr>
        <p:txBody>
          <a:bodyPr>
            <a:normAutofit/>
          </a:bodyPr>
          <a:lstStyle/>
          <a:p>
            <a:pPr marL="457200" indent="-457200">
              <a:buFont typeface="+mj-lt"/>
              <a:buAutoNum type="arabicPeriod"/>
            </a:pPr>
            <a:r>
              <a:rPr lang="en-US" sz="2800" dirty="0" smtClean="0"/>
              <a:t>Medicaid “Access Rule”</a:t>
            </a:r>
            <a:br>
              <a:rPr lang="en-US" sz="2800" dirty="0" smtClean="0"/>
            </a:br>
            <a:endParaRPr lang="en-US" sz="2800" dirty="0"/>
          </a:p>
          <a:p>
            <a:pPr marL="457200" lvl="2" indent="0">
              <a:buNone/>
            </a:pPr>
            <a:endParaRPr lang="en-US" sz="2800" i="1" dirty="0" smtClean="0"/>
          </a:p>
          <a:p>
            <a:pPr marL="457200" indent="-457200">
              <a:buFont typeface="+mj-lt"/>
              <a:buAutoNum type="arabicPeriod"/>
            </a:pPr>
            <a:r>
              <a:rPr lang="en-US" sz="2800" dirty="0" smtClean="0"/>
              <a:t>Medicaid Managed </a:t>
            </a:r>
            <a:r>
              <a:rPr lang="en-US" sz="2800" dirty="0"/>
              <a:t>C</a:t>
            </a:r>
            <a:r>
              <a:rPr lang="en-US" sz="2800" dirty="0" smtClean="0"/>
              <a:t>are </a:t>
            </a:r>
            <a:r>
              <a:rPr lang="en-US" sz="2800" dirty="0"/>
              <a:t>C</a:t>
            </a:r>
            <a:r>
              <a:rPr lang="en-US" sz="2800" dirty="0" smtClean="0"/>
              <a:t>ontracting Rule</a:t>
            </a:r>
          </a:p>
          <a:p>
            <a:endParaRPr lang="en-US" dirty="0"/>
          </a:p>
          <a:p>
            <a:endParaRPr lang="en-US" dirty="0"/>
          </a:p>
        </p:txBody>
      </p:sp>
    </p:spTree>
    <p:extLst>
      <p:ext uri="{BB962C8B-B14F-4D97-AF65-F5344CB8AC3E}">
        <p14:creationId xmlns:p14="http://schemas.microsoft.com/office/powerpoint/2010/main" val="1997644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managed care contracting</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sz="2400" dirty="0"/>
              <a:t> </a:t>
            </a:r>
            <a:r>
              <a:rPr lang="en-US" sz="2400" dirty="0" smtClean="0"/>
              <a:t>Note </a:t>
            </a:r>
            <a:r>
              <a:rPr lang="en-US" sz="2400" dirty="0"/>
              <a:t>that in the MCO situation, the dental payer might simply operate as an administrative contractor processing claims and managing the network for the medical contractor with no financial risk between the medical and dental. The MCO could also be a risk-based contract between medical and dental.  Regardless of the type of situation, the MMC final rule requires the MCO to be accountable for all services in the contract between the MCO entity and the state, this includes dental services.</a:t>
            </a:r>
          </a:p>
          <a:p>
            <a:r>
              <a:rPr lang="en-US" sz="2400" dirty="0"/>
              <a:t> </a:t>
            </a:r>
            <a:r>
              <a:rPr lang="en-US" sz="2400" dirty="0" smtClean="0"/>
              <a:t>These changes </a:t>
            </a:r>
            <a:r>
              <a:rPr lang="en-US" sz="2400" dirty="0"/>
              <a:t>do not impact fee-for-service Medicaid and are applicable to managed care organizations (MCOs) that operate under comprehensive risk contracts, prepaid inpatient health plans (PIHPs), prepaid ambulatory health plans (PAHPs) and primary care case management plans (PCCM).  </a:t>
            </a:r>
          </a:p>
          <a:p>
            <a:r>
              <a:rPr lang="en-US" sz="2400" dirty="0"/>
              <a:t> </a:t>
            </a:r>
          </a:p>
          <a:p>
            <a:endParaRPr lang="en-US" sz="2400" dirty="0"/>
          </a:p>
          <a:p>
            <a:endParaRPr lang="en-US" sz="2400" dirty="0"/>
          </a:p>
        </p:txBody>
      </p:sp>
    </p:spTree>
    <p:extLst>
      <p:ext uri="{BB962C8B-B14F-4D97-AF65-F5344CB8AC3E}">
        <p14:creationId xmlns:p14="http://schemas.microsoft.com/office/powerpoint/2010/main" val="2922219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managed care contracting final rule</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sz="2400" dirty="0"/>
              <a:t> </a:t>
            </a:r>
            <a:r>
              <a:rPr lang="en-US" sz="2400" dirty="0" smtClean="0"/>
              <a:t>The </a:t>
            </a:r>
            <a:r>
              <a:rPr lang="en-US" sz="2400" dirty="0"/>
              <a:t>biggest change is that plans will need to adhere to an 85% medical loss ratio (MLR) requirement that is set to an actuarially sound capitation rate. The MLR information also must be publicly available.  This enables dental and patient advocates an opportunity to weigh in on these aspects of the managed care plans’ requirements. This change is effective for all risk plans that begin on or after July 1, 2017.</a:t>
            </a:r>
          </a:p>
          <a:p>
            <a:r>
              <a:rPr lang="en-US" sz="2400" b="1" dirty="0" smtClean="0"/>
              <a:t> </a:t>
            </a:r>
            <a:r>
              <a:rPr lang="en-US" sz="2400" b="1" dirty="0"/>
              <a:t>There is an opportunity to reach out to state authorities concerning network adequacy and to ask them to adopt certain dental quality measures sanctioned by the Dental Quality Alliance, which provide a mechanism for performance accountability for state programs and plans.    </a:t>
            </a:r>
            <a:r>
              <a:rPr lang="en-US" sz="2400" dirty="0"/>
              <a:t> </a:t>
            </a:r>
          </a:p>
          <a:p>
            <a:r>
              <a:rPr lang="en-US" sz="2400" dirty="0"/>
              <a:t>  </a:t>
            </a:r>
          </a:p>
          <a:p>
            <a:pPr marL="0" indent="0">
              <a:buNone/>
            </a:pPr>
            <a:r>
              <a:rPr lang="en-US" sz="2400" dirty="0" smtClean="0"/>
              <a:t> </a:t>
            </a:r>
            <a:r>
              <a:rPr lang="en-US" sz="2400" dirty="0" smtClean="0">
                <a:solidFill>
                  <a:srgbClr val="FF0000"/>
                </a:solidFill>
              </a:rPr>
              <a:t> </a:t>
            </a:r>
            <a:endParaRPr lang="en-US" sz="2400" dirty="0">
              <a:solidFill>
                <a:srgbClr val="FF0000"/>
              </a:solidFill>
            </a:endParaRPr>
          </a:p>
        </p:txBody>
      </p:sp>
    </p:spTree>
    <p:extLst>
      <p:ext uri="{BB962C8B-B14F-4D97-AF65-F5344CB8AC3E}">
        <p14:creationId xmlns:p14="http://schemas.microsoft.com/office/powerpoint/2010/main" val="2737442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loss ratio and actuarial soundness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r>
              <a:rPr lang="en-US" sz="2400" dirty="0"/>
              <a:t>P</a:t>
            </a:r>
            <a:r>
              <a:rPr lang="en-US" sz="2400" dirty="0" smtClean="0"/>
              <a:t>lans </a:t>
            </a:r>
            <a:r>
              <a:rPr lang="en-US" sz="2400" dirty="0"/>
              <a:t>will need to adhere to an 85% medical loss ratio (MLR) requirement that is set to the </a:t>
            </a:r>
            <a:r>
              <a:rPr lang="en-US" sz="2400" b="1" dirty="0"/>
              <a:t>actuarially sound capitation. </a:t>
            </a:r>
            <a:r>
              <a:rPr lang="en-US" sz="2400" dirty="0"/>
              <a:t>CMS is mandating calculation and reporting but does not require plans to meet a specific MLR as part of their contract obligations.  Actuarial soundness is prospective prediction (forward looking) while MLR is retrospective assessment and looks backward.  A state has flexibility in terms of whether there is a penalty if a plan does not achieve 85% at the end of the year even if the rate was set based on an assumption of 85%.  The final rule requires MLR information to be made publicly available and is a positive step for transparency.  CMS will review all contracts for actuarial soundness and request an explanation if it is determined that the MLR is not set at 85%.  </a:t>
            </a:r>
          </a:p>
          <a:p>
            <a:endParaRPr lang="en-US" sz="2400" dirty="0" smtClean="0"/>
          </a:p>
        </p:txBody>
      </p:sp>
    </p:spTree>
    <p:extLst>
      <p:ext uri="{BB962C8B-B14F-4D97-AF65-F5344CB8AC3E}">
        <p14:creationId xmlns:p14="http://schemas.microsoft.com/office/powerpoint/2010/main" val="425014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Utilization assumptions</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sz="2400" dirty="0"/>
              <a:t> This rule opens up another avenue for advocacy at the state level. Utilization benchmark assumptions will need to be part of these calculations.  For example, if the capitation rate for the plan is set using an utilization assumption of 40%, then “good access” should be benchmarked at 40%. If a state wants to improve access, let’s say move it to 50%, then the rates should be set at a higher assumption and at the end of the year the plan should be held to an MLR and utilization benchmark. Further, since the state has the authority to set minimum reimbursement rates, provider reimbursement rates will also be part of the calculations.  </a:t>
            </a:r>
            <a:r>
              <a:rPr lang="en-US" sz="2400" b="1" dirty="0"/>
              <a:t>State dental associations </a:t>
            </a:r>
            <a:r>
              <a:rPr lang="en-US" sz="2400" b="1" dirty="0" smtClean="0"/>
              <a:t>and pediatric dentistry chapters should </a:t>
            </a:r>
            <a:r>
              <a:rPr lang="en-US" sz="2400" b="1" dirty="0"/>
              <a:t>actively seek to understand how these processes will function in their respective states.</a:t>
            </a:r>
          </a:p>
          <a:p>
            <a:r>
              <a:rPr lang="en-US" sz="2400" dirty="0"/>
              <a:t> </a:t>
            </a:r>
          </a:p>
          <a:p>
            <a:endParaRPr lang="en-US" sz="2400" dirty="0"/>
          </a:p>
        </p:txBody>
      </p:sp>
    </p:spTree>
    <p:extLst>
      <p:ext uri="{BB962C8B-B14F-4D97-AF65-F5344CB8AC3E}">
        <p14:creationId xmlns:p14="http://schemas.microsoft.com/office/powerpoint/2010/main" val="3614623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VALUE-BASED PAYMENTS?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r>
              <a:rPr lang="en-US" sz="2800" dirty="0" smtClean="0"/>
              <a:t>In </a:t>
            </a:r>
            <a:r>
              <a:rPr lang="en-US" sz="2800" dirty="0"/>
              <a:t>the comments, ADA and AAPD urged caution in moving too quickly to a value based payment (VBP) system for Medicaid.  The final rule allows states to move in this direction but does not impose a requirement.  CMS is encouraging states to use the managed care program as a lever for delivery system reform. Funds can be budgeted towards performance improvement projects and delivery system reform. Unspent funds can stay with the MCO as long as they meet the metrics. </a:t>
            </a:r>
          </a:p>
        </p:txBody>
      </p:sp>
    </p:spTree>
    <p:extLst>
      <p:ext uri="{BB962C8B-B14F-4D97-AF65-F5344CB8AC3E}">
        <p14:creationId xmlns:p14="http://schemas.microsoft.com/office/powerpoint/2010/main" val="171295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payments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r>
              <a:rPr lang="en-US" sz="2800" dirty="0" smtClean="0"/>
              <a:t>The </a:t>
            </a:r>
            <a:r>
              <a:rPr lang="en-US" sz="2800" dirty="0"/>
              <a:t>final rule permits states to require its MMC plans to adhere to a minimum payment fee schedule but does not require states to do so.  </a:t>
            </a:r>
            <a:r>
              <a:rPr lang="en-US" sz="2800" b="1" dirty="0"/>
              <a:t>CMS does not believe it has the statutory authority to establish a minimum payment fee schedule for providers.</a:t>
            </a:r>
            <a:r>
              <a:rPr lang="en-US" sz="2800" dirty="0"/>
              <a:t>  The rule also permits states to require that plans participate in multi-payer or delivery system reform efforts that are deemed actuarially sound.</a:t>
            </a:r>
          </a:p>
          <a:p>
            <a:endParaRPr lang="en-US" sz="2800" dirty="0"/>
          </a:p>
          <a:p>
            <a:endParaRPr lang="en-US" sz="2800" dirty="0"/>
          </a:p>
        </p:txBody>
      </p:sp>
    </p:spTree>
    <p:extLst>
      <p:ext uri="{BB962C8B-B14F-4D97-AF65-F5344CB8AC3E}">
        <p14:creationId xmlns:p14="http://schemas.microsoft.com/office/powerpoint/2010/main" val="12525995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integrity</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dirty="0" smtClean="0"/>
              <a:t>CMS </a:t>
            </a:r>
            <a:r>
              <a:rPr lang="en-US" dirty="0"/>
              <a:t>did not make changes to their proposed requirements but provided clarification on the definition of enrollment as it relates to provider screening and credentialing procedures for those providers who order and refer. </a:t>
            </a:r>
            <a:endParaRPr lang="en-US" dirty="0" smtClean="0"/>
          </a:p>
          <a:p>
            <a:r>
              <a:rPr lang="en-US" dirty="0" smtClean="0"/>
              <a:t>Screening </a:t>
            </a:r>
            <a:r>
              <a:rPr lang="en-US" dirty="0"/>
              <a:t>requirements that are in place do require Medicaid providers that order and refer or provide services to undergo certain screening procedures based on risk level (i.e. durable medical suppliers are deemed higher risk than an individual provider in some cases).  </a:t>
            </a:r>
            <a:endParaRPr lang="en-US" dirty="0" smtClean="0"/>
          </a:p>
          <a:p>
            <a:r>
              <a:rPr lang="en-US" dirty="0" smtClean="0"/>
              <a:t>The </a:t>
            </a:r>
            <a:r>
              <a:rPr lang="en-US" dirty="0"/>
              <a:t>screening requirements also require providers to disclose information on ownership and control.  Verification of a provider’s license under these screening requirements overlaps with the credentialing standards.  States are required to revalidate the enrollment of providers every 5 years.  </a:t>
            </a:r>
          </a:p>
          <a:p>
            <a:r>
              <a:rPr lang="en-US" dirty="0"/>
              <a:t> </a:t>
            </a:r>
          </a:p>
        </p:txBody>
      </p:sp>
    </p:spTree>
    <p:extLst>
      <p:ext uri="{BB962C8B-B14F-4D97-AF65-F5344CB8AC3E}">
        <p14:creationId xmlns:p14="http://schemas.microsoft.com/office/powerpoint/2010/main" val="26336785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CREDENTIALING PROCESS</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r>
              <a:rPr lang="en-US" sz="2000" dirty="0" smtClean="0"/>
              <a:t>The </a:t>
            </a:r>
            <a:r>
              <a:rPr lang="en-US" sz="2000" dirty="0"/>
              <a:t>credentialing process involves the activities taken by the state or managed care plan to verify education, training, liability record and practice history of providers.  CMS acknowledges this will overlap with screening procedures. </a:t>
            </a:r>
            <a:r>
              <a:rPr lang="en-US" sz="2000" dirty="0" smtClean="0"/>
              <a:t>The </a:t>
            </a:r>
            <a:r>
              <a:rPr lang="en-US" sz="2000" dirty="0"/>
              <a:t>screening and credentialing processes are the steps for a provider becoming enrolled as a Medicaid provider with the state agency. </a:t>
            </a:r>
            <a:r>
              <a:rPr lang="en-US" sz="2000" dirty="0" smtClean="0"/>
              <a:t>Under </a:t>
            </a:r>
            <a:r>
              <a:rPr lang="en-US" sz="2000" dirty="0"/>
              <a:t>fee-for-service programs, upon enrollment, the provider is loaded into the claim adjudication system as an approved provider and able to receive payment via electronic funds transfer. </a:t>
            </a:r>
            <a:r>
              <a:rPr lang="en-US" sz="2000" dirty="0" smtClean="0"/>
              <a:t>The </a:t>
            </a:r>
            <a:r>
              <a:rPr lang="en-US" sz="2000" dirty="0"/>
              <a:t>“enrollment” of network providers within MMC, does not obligate any provider to participate in the fee-for-service delivery system. </a:t>
            </a:r>
            <a:r>
              <a:rPr lang="en-US" sz="2000" dirty="0" smtClean="0"/>
              <a:t>The </a:t>
            </a:r>
            <a:r>
              <a:rPr lang="en-US" sz="2000" dirty="0"/>
              <a:t>final rule does permit managed care plans to make the state provider agreement form available to their network providers to expedite the process</a:t>
            </a:r>
            <a:r>
              <a:rPr lang="en-US" sz="2000" dirty="0" smtClean="0"/>
              <a:t>.</a:t>
            </a:r>
          </a:p>
          <a:p>
            <a:r>
              <a:rPr lang="en-US" sz="2000" b="1" dirty="0" smtClean="0"/>
              <a:t>Note the new ADA credentialing system that AAPD encourages members to utilize. </a:t>
            </a:r>
            <a:r>
              <a:rPr lang="en-US" sz="2000" dirty="0" smtClean="0"/>
              <a:t>See information in the September 2018 </a:t>
            </a:r>
            <a:r>
              <a:rPr lang="en-US" sz="2000" i="1" dirty="0" smtClean="0"/>
              <a:t>PDT.</a:t>
            </a:r>
            <a:endParaRPr lang="en-US" sz="2000" i="1" dirty="0"/>
          </a:p>
          <a:p>
            <a:endParaRPr lang="en-US" sz="2000" dirty="0"/>
          </a:p>
          <a:p>
            <a:endParaRPr lang="en-US" sz="2000" dirty="0"/>
          </a:p>
        </p:txBody>
      </p:sp>
    </p:spTree>
    <p:extLst>
      <p:ext uri="{BB962C8B-B14F-4D97-AF65-F5344CB8AC3E}">
        <p14:creationId xmlns:p14="http://schemas.microsoft.com/office/powerpoint/2010/main" val="1108947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adequacy</a:t>
            </a:r>
            <a:endParaRPr lang="en-US" dirty="0"/>
          </a:p>
        </p:txBody>
      </p:sp>
      <p:sp>
        <p:nvSpPr>
          <p:cNvPr id="3" name="Content Placeholder 2"/>
          <p:cNvSpPr>
            <a:spLocks noGrp="1"/>
          </p:cNvSpPr>
          <p:nvPr>
            <p:ph idx="1"/>
          </p:nvPr>
        </p:nvSpPr>
        <p:spPr>
          <a:xfrm>
            <a:off x="1202919" y="1821180"/>
            <a:ext cx="9784080" cy="4008120"/>
          </a:xfrm>
        </p:spPr>
        <p:txBody>
          <a:bodyPr>
            <a:normAutofit fontScale="85000" lnSpcReduction="10000"/>
          </a:bodyPr>
          <a:lstStyle/>
          <a:p>
            <a:r>
              <a:rPr lang="en-US" sz="2800" b="1" dirty="0" smtClean="0"/>
              <a:t>The </a:t>
            </a:r>
            <a:r>
              <a:rPr lang="en-US" sz="2800" b="1" dirty="0"/>
              <a:t>final rule requires states to establish specific time and distance standards, including standards for pediatric dental services. </a:t>
            </a:r>
          </a:p>
          <a:p>
            <a:r>
              <a:rPr lang="en-US" sz="2800" dirty="0"/>
              <a:t>The rule codified the requirement on accessibility which ensure physical access and accommodations for enrollees. </a:t>
            </a:r>
            <a:r>
              <a:rPr lang="en-US" sz="2800" dirty="0" smtClean="0"/>
              <a:t>The </a:t>
            </a:r>
            <a:r>
              <a:rPr lang="en-US" sz="2800" dirty="0"/>
              <a:t>rule also requires networks to consider the needs of enrollees with limited English proficiency (LEP).</a:t>
            </a:r>
          </a:p>
          <a:p>
            <a:r>
              <a:rPr lang="en-US" sz="2800" dirty="0" smtClean="0"/>
              <a:t>States </a:t>
            </a:r>
            <a:r>
              <a:rPr lang="en-US" sz="2800" dirty="0"/>
              <a:t>have the authority to add additional provider types to adequacy standards but CMS did not add any additional providers to the final rule beyond those </a:t>
            </a:r>
            <a:r>
              <a:rPr lang="en-US" sz="2800" dirty="0" smtClean="0"/>
              <a:t>outlined.</a:t>
            </a:r>
            <a:r>
              <a:rPr lang="en-US" sz="2800" dirty="0"/>
              <a:t>  T&amp;D standards will apply to the following provider types: Primary Care (adult &amp; pediatric); OBGYN; behavioral health; specialist (adult &amp; pediatric); hospital; pharmacy; </a:t>
            </a:r>
            <a:r>
              <a:rPr lang="en-US" sz="2800" b="1" dirty="0"/>
              <a:t>pediatric dental</a:t>
            </a:r>
            <a:r>
              <a:rPr lang="en-US" sz="2800" dirty="0"/>
              <a:t>; and additional provider types when it promotes the objectives of the Medicaid program for the provider to be subject to T&amp;D standards.</a:t>
            </a:r>
          </a:p>
          <a:p>
            <a:endParaRPr lang="en-US" dirty="0"/>
          </a:p>
          <a:p>
            <a:endParaRPr lang="en-US" dirty="0"/>
          </a:p>
        </p:txBody>
      </p:sp>
    </p:spTree>
    <p:extLst>
      <p:ext uri="{BB962C8B-B14F-4D97-AF65-F5344CB8AC3E}">
        <p14:creationId xmlns:p14="http://schemas.microsoft.com/office/powerpoint/2010/main" val="712729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adequacy</a:t>
            </a:r>
            <a:endParaRPr lang="en-US" dirty="0"/>
          </a:p>
        </p:txBody>
      </p:sp>
      <p:sp>
        <p:nvSpPr>
          <p:cNvPr id="3" name="Content Placeholder 2"/>
          <p:cNvSpPr>
            <a:spLocks noGrp="1"/>
          </p:cNvSpPr>
          <p:nvPr>
            <p:ph idx="1"/>
          </p:nvPr>
        </p:nvSpPr>
        <p:spPr>
          <a:xfrm>
            <a:off x="1202919" y="2139679"/>
            <a:ext cx="9784080" cy="4008120"/>
          </a:xfrm>
        </p:spPr>
        <p:txBody>
          <a:bodyPr>
            <a:normAutofit/>
          </a:bodyPr>
          <a:lstStyle/>
          <a:p>
            <a:r>
              <a:rPr lang="en-US" b="1" dirty="0" smtClean="0"/>
              <a:t>CMS </a:t>
            </a:r>
            <a:r>
              <a:rPr lang="en-US" b="1" dirty="0"/>
              <a:t>declined to define pediatric dental providers or define age categories for pediatric services as requested by ADA and AAPD.</a:t>
            </a:r>
            <a:r>
              <a:rPr lang="en-US" dirty="0"/>
              <a:t>  Additionally, CMS specifically declined requests from commenters to set network adequacy standards for providers and specialists for which there is a known workforce shortage.  CMS will require these standards to be available on a state’s website to increase transparency.  </a:t>
            </a:r>
            <a:endParaRPr lang="en-US" dirty="0" smtClean="0"/>
          </a:p>
          <a:p>
            <a:r>
              <a:rPr lang="en-US" b="1" dirty="0" smtClean="0"/>
              <a:t>State </a:t>
            </a:r>
            <a:r>
              <a:rPr lang="en-US" b="1" dirty="0"/>
              <a:t>dental associations </a:t>
            </a:r>
            <a:r>
              <a:rPr lang="en-US" b="1" dirty="0" smtClean="0"/>
              <a:t>and pediatric dentistry chapters will </a:t>
            </a:r>
            <a:r>
              <a:rPr lang="en-US" b="1" dirty="0"/>
              <a:t>want to monitor their state’s implementation of network adequacy standards as it relates to pediatric dental services.</a:t>
            </a:r>
          </a:p>
          <a:p>
            <a:endParaRPr lang="en-US" dirty="0"/>
          </a:p>
        </p:txBody>
      </p:sp>
    </p:spTree>
    <p:extLst>
      <p:ext uri="{BB962C8B-B14F-4D97-AF65-F5344CB8AC3E}">
        <p14:creationId xmlns:p14="http://schemas.microsoft.com/office/powerpoint/2010/main" val="3559330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rule background</a:t>
            </a:r>
            <a:endParaRPr lang="en-US" dirty="0"/>
          </a:p>
        </p:txBody>
      </p:sp>
      <p:sp>
        <p:nvSpPr>
          <p:cNvPr id="3" name="Content Placeholder 2"/>
          <p:cNvSpPr>
            <a:spLocks noGrp="1"/>
          </p:cNvSpPr>
          <p:nvPr>
            <p:ph idx="1"/>
          </p:nvPr>
        </p:nvSpPr>
        <p:spPr>
          <a:xfrm>
            <a:off x="1202919" y="2011680"/>
            <a:ext cx="9784080" cy="3817620"/>
          </a:xfrm>
        </p:spPr>
        <p:txBody>
          <a:bodyPr>
            <a:normAutofit/>
          </a:bodyPr>
          <a:lstStyle/>
          <a:p>
            <a:r>
              <a:rPr lang="en-US" sz="2800" dirty="0" smtClean="0"/>
              <a:t>Released </a:t>
            </a:r>
            <a:r>
              <a:rPr lang="en-US" sz="2800" dirty="0"/>
              <a:t>in the May 6, 2011 </a:t>
            </a:r>
            <a:r>
              <a:rPr lang="en-US" sz="2800" i="1" dirty="0"/>
              <a:t>Federal </a:t>
            </a:r>
            <a:r>
              <a:rPr lang="en-US" sz="2800" i="1" dirty="0" smtClean="0"/>
              <a:t>Register</a:t>
            </a:r>
            <a:r>
              <a:rPr lang="en-US" sz="2800" dirty="0" smtClean="0"/>
              <a:t>, the </a:t>
            </a:r>
            <a:r>
              <a:rPr lang="en-US" sz="2800" dirty="0"/>
              <a:t>Centers for Medicare and Medicaid Services (CMS) </a:t>
            </a:r>
            <a:r>
              <a:rPr lang="en-US" sz="2800" dirty="0" smtClean="0"/>
              <a:t>proposed </a:t>
            </a:r>
            <a:r>
              <a:rPr lang="en-US" sz="2800" dirty="0"/>
              <a:t>Medicaid regulations on methods for assuring access to covered services. </a:t>
            </a:r>
            <a:r>
              <a:rPr lang="en-US" sz="2800" dirty="0" smtClean="0"/>
              <a:t>These would </a:t>
            </a:r>
            <a:r>
              <a:rPr lang="en-US" sz="2800" dirty="0"/>
              <a:t>provide greater CMS oversight of states when </a:t>
            </a:r>
            <a:r>
              <a:rPr lang="en-US" sz="2800" dirty="0" smtClean="0"/>
              <a:t>provider payment rate changes affect access to care.</a:t>
            </a:r>
          </a:p>
          <a:p>
            <a:r>
              <a:rPr lang="en-US" sz="2800" dirty="0" smtClean="0"/>
              <a:t>On </a:t>
            </a:r>
            <a:r>
              <a:rPr lang="en-US" sz="2800" dirty="0"/>
              <a:t>July 5, 2011, the AAPD and the ADA sent a joint comment letter </a:t>
            </a:r>
            <a:r>
              <a:rPr lang="en-US" sz="2800" dirty="0" smtClean="0"/>
              <a:t>to CMS.</a:t>
            </a:r>
            <a:endParaRPr lang="en-US" sz="2800" dirty="0"/>
          </a:p>
        </p:txBody>
      </p:sp>
    </p:spTree>
    <p:extLst>
      <p:ext uri="{BB962C8B-B14F-4D97-AF65-F5344CB8AC3E}">
        <p14:creationId xmlns:p14="http://schemas.microsoft.com/office/powerpoint/2010/main" val="41358536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rating system</a:t>
            </a:r>
            <a:endParaRPr lang="en-US" dirty="0"/>
          </a:p>
        </p:txBody>
      </p:sp>
      <p:sp>
        <p:nvSpPr>
          <p:cNvPr id="3" name="Content Placeholder 2"/>
          <p:cNvSpPr>
            <a:spLocks noGrp="1"/>
          </p:cNvSpPr>
          <p:nvPr>
            <p:ph idx="1"/>
          </p:nvPr>
        </p:nvSpPr>
        <p:spPr>
          <a:xfrm>
            <a:off x="1202919" y="1821180"/>
            <a:ext cx="9784080" cy="4008120"/>
          </a:xfrm>
        </p:spPr>
        <p:txBody>
          <a:bodyPr>
            <a:noAutofit/>
          </a:bodyPr>
          <a:lstStyle/>
          <a:p>
            <a:pPr>
              <a:lnSpc>
                <a:spcPct val="110000"/>
              </a:lnSpc>
            </a:pPr>
            <a:r>
              <a:rPr lang="en-US" sz="2000" dirty="0" smtClean="0"/>
              <a:t>The </a:t>
            </a:r>
            <a:r>
              <a:rPr lang="en-US" sz="2000" dirty="0"/>
              <a:t>final rule establishes a requirement for a quality rating system (QRS) for Medicaid and CHIP plans and will require information to be publicly available so that beneficiaries can use the information as part of the plan selection process as part of the Quality Assessment and Performance Improvement (QAPI).  </a:t>
            </a:r>
            <a:endParaRPr lang="en-US" sz="2000" dirty="0" smtClean="0"/>
          </a:p>
          <a:p>
            <a:pPr>
              <a:lnSpc>
                <a:spcPct val="110000"/>
              </a:lnSpc>
            </a:pPr>
            <a:r>
              <a:rPr lang="en-US" sz="2000" dirty="0" smtClean="0"/>
              <a:t>The </a:t>
            </a:r>
            <a:r>
              <a:rPr lang="en-US" sz="2000" dirty="0"/>
              <a:t>rule requires states to establish and implement a quality rating strategy that is effective 3 years after May 6, 2016 (publication date). </a:t>
            </a:r>
            <a:r>
              <a:rPr lang="en-US" sz="2000" b="1" dirty="0"/>
              <a:t>The request for use of the Dental Quality Alliance measure set as part of dental measurement was acknowledged but a decision on specific measures was deferred to future rulemaking.  </a:t>
            </a:r>
            <a:endParaRPr lang="en-US" sz="2000" b="1" dirty="0" smtClean="0"/>
          </a:p>
          <a:p>
            <a:pPr>
              <a:lnSpc>
                <a:spcPct val="110000"/>
              </a:lnSpc>
            </a:pPr>
            <a:r>
              <a:rPr lang="en-US" sz="2000" dirty="0" smtClean="0"/>
              <a:t>CMS </a:t>
            </a:r>
            <a:r>
              <a:rPr lang="en-US" sz="2000" dirty="0"/>
              <a:t>did state that the agency will engage stakeholders going forward through the public engagement process on specific measures that should be considered for dental services.   </a:t>
            </a:r>
          </a:p>
        </p:txBody>
      </p:sp>
    </p:spTree>
    <p:extLst>
      <p:ext uri="{BB962C8B-B14F-4D97-AF65-F5344CB8AC3E}">
        <p14:creationId xmlns:p14="http://schemas.microsoft.com/office/powerpoint/2010/main" val="34485049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choice</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r>
              <a:rPr lang="en-US" sz="2800" dirty="0" smtClean="0"/>
              <a:t>Beneficiaries </a:t>
            </a:r>
            <a:r>
              <a:rPr lang="en-US" sz="2800" dirty="0"/>
              <a:t>must have a choice between at least 2 MCOs. The final rule prohibits a statewide MCO and extends the requirement to PAHPs. This may impact existing state programs and we will monitor to determine the impact on Medicaid dental programs. </a:t>
            </a:r>
            <a:r>
              <a:rPr lang="en-US" sz="2800" dirty="0" smtClean="0"/>
              <a:t>There </a:t>
            </a:r>
            <a:r>
              <a:rPr lang="en-US" sz="2800" dirty="0"/>
              <a:t>is at least one state with one PAHP for its entire program. There is an exception allowed for rural areas. </a:t>
            </a:r>
          </a:p>
        </p:txBody>
      </p:sp>
    </p:spTree>
    <p:extLst>
      <p:ext uri="{BB962C8B-B14F-4D97-AF65-F5344CB8AC3E}">
        <p14:creationId xmlns:p14="http://schemas.microsoft.com/office/powerpoint/2010/main" val="11654548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Managed care contracting RESOURCES</a:t>
            </a:r>
            <a:endParaRPr lang="en-US" dirty="0"/>
          </a:p>
        </p:txBody>
      </p:sp>
      <p:sp>
        <p:nvSpPr>
          <p:cNvPr id="3" name="Content Placeholder 2"/>
          <p:cNvSpPr>
            <a:spLocks noGrp="1"/>
          </p:cNvSpPr>
          <p:nvPr>
            <p:ph idx="1"/>
          </p:nvPr>
        </p:nvSpPr>
        <p:spPr>
          <a:xfrm>
            <a:off x="1202919" y="2011680"/>
            <a:ext cx="9784080" cy="3817620"/>
          </a:xfrm>
        </p:spPr>
        <p:txBody>
          <a:bodyPr>
            <a:normAutofit lnSpcReduction="10000"/>
          </a:bodyPr>
          <a:lstStyle/>
          <a:p>
            <a:r>
              <a:rPr lang="en-US" dirty="0" smtClean="0"/>
              <a:t>ADA Publication </a:t>
            </a:r>
            <a:r>
              <a:rPr lang="en-US" i="1" dirty="0" smtClean="0"/>
              <a:t>Medicaid</a:t>
            </a:r>
            <a:r>
              <a:rPr lang="en-US" i="1" dirty="0"/>
              <a:t>: Considerations When Working with the State to Develop an Effective RFP/Dental </a:t>
            </a:r>
            <a:r>
              <a:rPr lang="en-US" i="1" dirty="0" smtClean="0"/>
              <a:t>Contract </a:t>
            </a:r>
            <a:r>
              <a:rPr lang="en-US" dirty="0" smtClean="0"/>
              <a:t>(2015)</a:t>
            </a:r>
          </a:p>
          <a:p>
            <a:pPr marL="228600" lvl="1" indent="0">
              <a:buNone/>
            </a:pPr>
            <a:r>
              <a:rPr lang="en-US" dirty="0" smtClean="0">
                <a:hlinkClick r:id="rId2"/>
              </a:rPr>
              <a:t>https</a:t>
            </a:r>
            <a:r>
              <a:rPr lang="en-US" dirty="0">
                <a:hlinkClick r:id="rId2"/>
              </a:rPr>
              <a:t>://www.ada.org/~/</a:t>
            </a:r>
            <a:r>
              <a:rPr lang="en-US" dirty="0" smtClean="0">
                <a:hlinkClick r:id="rId2"/>
              </a:rPr>
              <a:t>media/ADA/Member%20Center/FIles/Medicaid_RFP_Toolkit.pdf?la=en</a:t>
            </a:r>
            <a:endParaRPr lang="en-US" dirty="0" smtClean="0"/>
          </a:p>
          <a:p>
            <a:r>
              <a:rPr lang="en-US" dirty="0" smtClean="0"/>
              <a:t>ADA Guide to reporting metrics (2015) </a:t>
            </a:r>
            <a:r>
              <a:rPr lang="en-US" dirty="0" smtClean="0">
                <a:hlinkClick r:id="rId3"/>
              </a:rPr>
              <a:t>https</a:t>
            </a:r>
            <a:r>
              <a:rPr lang="en-US" dirty="0">
                <a:hlinkClick r:id="rId3"/>
              </a:rPr>
              <a:t>://www.ada.org/~/</a:t>
            </a:r>
            <a:r>
              <a:rPr lang="en-US" dirty="0" smtClean="0">
                <a:hlinkClick r:id="rId3"/>
              </a:rPr>
              <a:t>media/ADA/Member%20Center/FIles/Medicaid%20Managed%20Care.pdf?la=en</a:t>
            </a:r>
            <a:endParaRPr lang="en-US" dirty="0" smtClean="0"/>
          </a:p>
          <a:p>
            <a:r>
              <a:rPr lang="en-US" dirty="0" smtClean="0"/>
              <a:t>Center </a:t>
            </a:r>
            <a:r>
              <a:rPr lang="en-US" dirty="0"/>
              <a:t>for Health Care Strategies, Inc</a:t>
            </a:r>
            <a:r>
              <a:rPr lang="en-US" dirty="0" smtClean="0"/>
              <a:t>. </a:t>
            </a:r>
            <a:r>
              <a:rPr lang="en-US" i="1" dirty="0" smtClean="0"/>
              <a:t>Medicaid Contracting Strategies to Improve Children’s Oral Health Access</a:t>
            </a:r>
            <a:r>
              <a:rPr lang="en-US" dirty="0" smtClean="0"/>
              <a:t> (2014)</a:t>
            </a:r>
          </a:p>
          <a:p>
            <a:pPr marL="228600" lvl="1" indent="0">
              <a:buNone/>
            </a:pPr>
            <a:r>
              <a:rPr lang="en-US" dirty="0" smtClean="0">
                <a:hlinkClick r:id="rId4"/>
              </a:rPr>
              <a:t>https</a:t>
            </a:r>
            <a:r>
              <a:rPr lang="en-US" dirty="0">
                <a:hlinkClick r:id="rId4"/>
              </a:rPr>
              <a:t>://www.chcs.org/media/Medicaid-Contracting-Strategies-to-Improve-Childrens-Oral-Health-Access.pdf</a:t>
            </a:r>
            <a:endParaRPr lang="en-US" dirty="0"/>
          </a:p>
          <a:p>
            <a:endParaRPr lang="en-US" dirty="0" smtClean="0"/>
          </a:p>
          <a:p>
            <a:endParaRPr lang="en-US" dirty="0" smtClean="0"/>
          </a:p>
        </p:txBody>
      </p:sp>
    </p:spTree>
    <p:extLst>
      <p:ext uri="{BB962C8B-B14F-4D97-AF65-F5344CB8AC3E}">
        <p14:creationId xmlns:p14="http://schemas.microsoft.com/office/powerpoint/2010/main" val="3025596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1202919" y="2011680"/>
            <a:ext cx="9784080" cy="3817620"/>
          </a:xfrm>
        </p:spPr>
        <p:txBody>
          <a:bodyPr>
            <a:normAutofit lnSpcReduction="10000"/>
          </a:bodyPr>
          <a:lstStyle/>
          <a:p>
            <a:r>
              <a:rPr lang="en-US" sz="3200" dirty="0" smtClean="0"/>
              <a:t>Monitor, work with state dental association, be vigilant- especially concerning network adequacy.</a:t>
            </a:r>
          </a:p>
          <a:p>
            <a:r>
              <a:rPr lang="en-US" sz="3200" dirty="0" smtClean="0"/>
              <a:t>AAPD policy center will look at recommendations for best “hybrid” plan between fee-for-service and capitation.</a:t>
            </a:r>
          </a:p>
          <a:p>
            <a:r>
              <a:rPr lang="en-US" sz="3200" dirty="0" smtClean="0"/>
              <a:t>AAPD, ADA, and others continue to push, with Congressional supporters, for CMS to fill the Chief Dental Officer position.</a:t>
            </a:r>
          </a:p>
        </p:txBody>
      </p:sp>
    </p:spTree>
    <p:extLst>
      <p:ext uri="{BB962C8B-B14F-4D97-AF65-F5344CB8AC3E}">
        <p14:creationId xmlns:p14="http://schemas.microsoft.com/office/powerpoint/2010/main" val="6281737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was a recent positive CMS announcement</a:t>
            </a:r>
            <a:endParaRPr lang="en-US" dirty="0"/>
          </a:p>
        </p:txBody>
      </p:sp>
      <p:sp>
        <p:nvSpPr>
          <p:cNvPr id="3" name="Content Placeholder 2"/>
          <p:cNvSpPr>
            <a:spLocks noGrp="1"/>
          </p:cNvSpPr>
          <p:nvPr>
            <p:ph idx="1"/>
          </p:nvPr>
        </p:nvSpPr>
        <p:spPr/>
        <p:txBody>
          <a:bodyPr/>
          <a:lstStyle/>
          <a:p>
            <a:pPr marL="0" indent="0">
              <a:buNone/>
            </a:pPr>
            <a:r>
              <a:rPr lang="en-US" dirty="0" smtClean="0"/>
              <a:t>On May 4, 2018, CMS released </a:t>
            </a:r>
            <a:r>
              <a:rPr lang="en-US" dirty="0"/>
              <a:t>an informational bulletin that discusses the importance of state Medicaid and CHIP programs properly implementing their pediatric dental periodicity schedules in order to ensure children’s access to critical dental coverage. In particular, two dimensions are discussed. </a:t>
            </a:r>
            <a:r>
              <a:rPr lang="en-US" b="1" dirty="0"/>
              <a:t>First, states should ensure that fee schedules and payment policies are aligned with periodicity schedules. Second, the periodicity schedule should be treated as a “floor” for coverage of dental services, not a “ceiling</a:t>
            </a:r>
            <a:r>
              <a:rPr lang="en-US" b="1" dirty="0" smtClean="0"/>
              <a:t>.” </a:t>
            </a:r>
            <a:r>
              <a:rPr lang="en-US" dirty="0" smtClean="0"/>
              <a:t>The </a:t>
            </a:r>
            <a:r>
              <a:rPr lang="en-US" dirty="0"/>
              <a:t>informational bulletin can be accessed on Medicaid.gov </a:t>
            </a:r>
            <a:r>
              <a:rPr lang="en-US" dirty="0" smtClean="0"/>
              <a:t>at: </a:t>
            </a:r>
            <a:r>
              <a:rPr lang="en-US" dirty="0"/>
              <a:t> </a:t>
            </a:r>
            <a:r>
              <a:rPr lang="en-US" u="sng" dirty="0">
                <a:hlinkClick r:id="rId2"/>
              </a:rPr>
              <a:t>https://www.medicaid.gov/Federal-Policy-Guidance/Federal-Policy-Guidance.html</a:t>
            </a:r>
            <a:endParaRPr lang="en-US" dirty="0"/>
          </a:p>
        </p:txBody>
      </p:sp>
    </p:spTree>
    <p:extLst>
      <p:ext uri="{BB962C8B-B14F-4D97-AF65-F5344CB8AC3E}">
        <p14:creationId xmlns:p14="http://schemas.microsoft.com/office/powerpoint/2010/main" val="37073877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descr="Image result for humphrey bogart the big slee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97560" y="2127380"/>
            <a:ext cx="4590660" cy="3329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204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rule background</a:t>
            </a:r>
            <a:endParaRPr lang="en-US" dirty="0"/>
          </a:p>
        </p:txBody>
      </p:sp>
      <p:sp>
        <p:nvSpPr>
          <p:cNvPr id="3" name="Content Placeholder 2"/>
          <p:cNvSpPr>
            <a:spLocks noGrp="1"/>
          </p:cNvSpPr>
          <p:nvPr>
            <p:ph idx="1"/>
          </p:nvPr>
        </p:nvSpPr>
        <p:spPr>
          <a:xfrm>
            <a:off x="1202919" y="2011680"/>
            <a:ext cx="9784080" cy="3817620"/>
          </a:xfrm>
        </p:spPr>
        <p:txBody>
          <a:bodyPr>
            <a:normAutofit fontScale="92500"/>
          </a:bodyPr>
          <a:lstStyle/>
          <a:p>
            <a:r>
              <a:rPr lang="en-US" sz="2800" dirty="0"/>
              <a:t>While a step in the right direction, the AAPD, ADA, and other advocacy organizations </a:t>
            </a:r>
            <a:r>
              <a:rPr lang="en-US" sz="2800" dirty="0" smtClean="0"/>
              <a:t>did not </a:t>
            </a:r>
            <a:r>
              <a:rPr lang="en-US" sz="2800" dirty="0"/>
              <a:t>believe the proposal </a:t>
            </a:r>
            <a:r>
              <a:rPr lang="en-US" sz="2800" dirty="0" smtClean="0"/>
              <a:t>went far </a:t>
            </a:r>
            <a:r>
              <a:rPr lang="en-US" sz="2800" dirty="0"/>
              <a:t>enough.  </a:t>
            </a:r>
            <a:endParaRPr lang="en-US" sz="2800" dirty="0" smtClean="0"/>
          </a:p>
          <a:p>
            <a:r>
              <a:rPr lang="en-US" sz="2800" dirty="0" smtClean="0"/>
              <a:t>The </a:t>
            </a:r>
            <a:r>
              <a:rPr lang="en-US" sz="2800" dirty="0"/>
              <a:t>AAPD/ADA letter recommended more frequent review of states, a focus on market-based rates and the need for fee increases, and more uniform data collection. </a:t>
            </a:r>
            <a:endParaRPr lang="en-US" sz="2800" dirty="0" smtClean="0"/>
          </a:p>
          <a:p>
            <a:r>
              <a:rPr lang="en-US" sz="2800" dirty="0" smtClean="0"/>
              <a:t>The </a:t>
            </a:r>
            <a:r>
              <a:rPr lang="en-US" sz="2800" dirty="0"/>
              <a:t>letter did commend CMS for embracing of the concept of analyzing the percentile which Medicaid payment represents of provider charges.  </a:t>
            </a:r>
            <a:r>
              <a:rPr lang="en-US" sz="2800" u="sng" dirty="0">
                <a:hlinkClick r:id="rId2"/>
              </a:rPr>
              <a:t>http://www.aapd.org/upload/news/2011/4470.pdf</a:t>
            </a:r>
            <a:endParaRPr lang="en-US" sz="2800" dirty="0"/>
          </a:p>
          <a:p>
            <a:endParaRPr lang="en-US" sz="2800" dirty="0"/>
          </a:p>
        </p:txBody>
      </p:sp>
    </p:spTree>
    <p:extLst>
      <p:ext uri="{BB962C8B-B14F-4D97-AF65-F5344CB8AC3E}">
        <p14:creationId xmlns:p14="http://schemas.microsoft.com/office/powerpoint/2010/main" val="1472490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RULE and legal landscape </a:t>
            </a:r>
            <a:endParaRPr lang="en-US" dirty="0"/>
          </a:p>
        </p:txBody>
      </p:sp>
      <p:sp>
        <p:nvSpPr>
          <p:cNvPr id="3" name="Content Placeholder 2"/>
          <p:cNvSpPr>
            <a:spLocks noGrp="1"/>
          </p:cNvSpPr>
          <p:nvPr>
            <p:ph idx="1"/>
          </p:nvPr>
        </p:nvSpPr>
        <p:spPr>
          <a:xfrm>
            <a:off x="1202919" y="2047211"/>
            <a:ext cx="9784080" cy="4008120"/>
          </a:xfrm>
        </p:spPr>
        <p:txBody>
          <a:bodyPr>
            <a:noAutofit/>
          </a:bodyPr>
          <a:lstStyle/>
          <a:p>
            <a:pPr>
              <a:lnSpc>
                <a:spcPct val="100000"/>
              </a:lnSpc>
              <a:spcAft>
                <a:spcPts val="0"/>
              </a:spcAft>
            </a:pPr>
            <a:r>
              <a:rPr lang="en-US" sz="2500" dirty="0" smtClean="0"/>
              <a:t>In </a:t>
            </a:r>
            <a:r>
              <a:rPr lang="en-US" sz="2500" dirty="0"/>
              <a:t>2015, the U.S. Supreme Court ruled </a:t>
            </a:r>
            <a:r>
              <a:rPr lang="en-US" sz="2500" dirty="0" smtClean="0"/>
              <a:t>in </a:t>
            </a:r>
            <a:r>
              <a:rPr lang="en-US" sz="2500" i="1" dirty="0" smtClean="0"/>
              <a:t>Armstrong v. Exceptional Child </a:t>
            </a:r>
            <a:r>
              <a:rPr lang="en-US" sz="2500" dirty="0"/>
              <a:t> </a:t>
            </a:r>
            <a:r>
              <a:rPr lang="en-US" sz="2500" dirty="0" smtClean="0"/>
              <a:t>that health providers do not have the right to sue a state Medicaid program under the “equal access” provision in the Medicaid law if they </a:t>
            </a:r>
            <a:r>
              <a:rPr lang="en-US" sz="2500" dirty="0"/>
              <a:t>believe its reimbursement rates threaten their </a:t>
            </a:r>
            <a:r>
              <a:rPr lang="en-US" sz="2500" dirty="0" smtClean="0"/>
              <a:t>participation</a:t>
            </a:r>
            <a:r>
              <a:rPr lang="en-US" sz="2500" dirty="0"/>
              <a:t>.</a:t>
            </a:r>
          </a:p>
          <a:p>
            <a:pPr>
              <a:lnSpc>
                <a:spcPct val="100000"/>
              </a:lnSpc>
              <a:spcAft>
                <a:spcPts val="0"/>
              </a:spcAft>
            </a:pPr>
            <a:r>
              <a:rPr lang="en-US" sz="2500" dirty="0" smtClean="0"/>
              <a:t>The </a:t>
            </a:r>
            <a:r>
              <a:rPr lang="en-US" sz="2500" dirty="0"/>
              <a:t>Court pointed to Congress (and ultimately CMS) to create policies to ensure equitable access to services in state Medicaid programs. </a:t>
            </a:r>
            <a:endParaRPr lang="en-US" sz="2500" dirty="0" smtClean="0"/>
          </a:p>
          <a:p>
            <a:pPr>
              <a:lnSpc>
                <a:spcPct val="100000"/>
              </a:lnSpc>
              <a:spcAft>
                <a:spcPts val="0"/>
              </a:spcAft>
            </a:pPr>
            <a:r>
              <a:rPr lang="en-US" sz="2500" dirty="0" smtClean="0"/>
              <a:t>CMS released the final access rule with a comment period on November 2, 2015. </a:t>
            </a:r>
            <a:endParaRPr lang="en-US" sz="2500" dirty="0"/>
          </a:p>
        </p:txBody>
      </p:sp>
    </p:spTree>
    <p:extLst>
      <p:ext uri="{BB962C8B-B14F-4D97-AF65-F5344CB8AC3E}">
        <p14:creationId xmlns:p14="http://schemas.microsoft.com/office/powerpoint/2010/main" val="3546162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a:t>
            </a:r>
            <a:r>
              <a:rPr lang="en-US" dirty="0" err="1" smtClean="0"/>
              <a:t>aapd</a:t>
            </a:r>
            <a:r>
              <a:rPr lang="en-US" dirty="0"/>
              <a:t> </a:t>
            </a:r>
            <a:r>
              <a:rPr lang="en-US" dirty="0" smtClean="0"/>
              <a:t>&amp; </a:t>
            </a:r>
            <a:r>
              <a:rPr lang="en-US" dirty="0" err="1" smtClean="0"/>
              <a:t>ada</a:t>
            </a:r>
            <a:r>
              <a:rPr lang="en-US" dirty="0" smtClean="0"/>
              <a:t> </a:t>
            </a:r>
            <a:r>
              <a:rPr lang="en-US" dirty="0" err="1" smtClean="0"/>
              <a:t>cOMMENTS</a:t>
            </a:r>
            <a:endParaRPr lang="en-US" dirty="0"/>
          </a:p>
        </p:txBody>
      </p:sp>
      <p:sp>
        <p:nvSpPr>
          <p:cNvPr id="3" name="Content Placeholder 2"/>
          <p:cNvSpPr>
            <a:spLocks noGrp="1"/>
          </p:cNvSpPr>
          <p:nvPr>
            <p:ph idx="1"/>
          </p:nvPr>
        </p:nvSpPr>
        <p:spPr>
          <a:xfrm>
            <a:off x="1202919" y="1821180"/>
            <a:ext cx="9784080" cy="4008120"/>
          </a:xfrm>
        </p:spPr>
        <p:txBody>
          <a:bodyPr>
            <a:normAutofit lnSpcReduction="10000"/>
          </a:bodyPr>
          <a:lstStyle/>
          <a:p>
            <a:pPr lvl="2"/>
            <a:endParaRPr lang="en-US" sz="2800" dirty="0" smtClean="0"/>
          </a:p>
          <a:p>
            <a:r>
              <a:rPr lang="en-US" sz="2800" dirty="0" smtClean="0"/>
              <a:t>In </a:t>
            </a:r>
            <a:r>
              <a:rPr lang="en-US" sz="2800" dirty="0"/>
              <a:t>early January 2016, the AAPD and ADA sent two </a:t>
            </a:r>
            <a:r>
              <a:rPr lang="en-US" sz="2800" dirty="0" smtClean="0"/>
              <a:t>joint comment </a:t>
            </a:r>
            <a:r>
              <a:rPr lang="en-US" sz="2800" dirty="0"/>
              <a:t>letters </a:t>
            </a:r>
            <a:r>
              <a:rPr lang="en-US" sz="2800" dirty="0" smtClean="0"/>
              <a:t>to CMS. </a:t>
            </a:r>
          </a:p>
          <a:p>
            <a:r>
              <a:rPr lang="en-US" sz="2800" dirty="0" smtClean="0"/>
              <a:t> We </a:t>
            </a:r>
            <a:r>
              <a:rPr lang="en-US" sz="2800" dirty="0"/>
              <a:t>urged that dental services be included in state Access Monitoring Plans that </a:t>
            </a:r>
            <a:r>
              <a:rPr lang="en-US" sz="2800" dirty="0" smtClean="0"/>
              <a:t>had to </a:t>
            </a:r>
            <a:r>
              <a:rPr lang="en-US" sz="2800" dirty="0"/>
              <a:t>be submitted to CMS by July 1, 2016. </a:t>
            </a:r>
            <a:endParaRPr lang="en-US" sz="2800" dirty="0" smtClean="0"/>
          </a:p>
          <a:p>
            <a:r>
              <a:rPr lang="en-US" sz="2800" dirty="0" smtClean="0"/>
              <a:t>A </a:t>
            </a:r>
            <a:r>
              <a:rPr lang="en-US" sz="2800" dirty="0"/>
              <a:t>number of additional recommendations were made related to market-based reimbursements and measuring patient utilization via Dental Quality Alliance measures. </a:t>
            </a:r>
          </a:p>
        </p:txBody>
      </p:sp>
    </p:spTree>
    <p:extLst>
      <p:ext uri="{BB962C8B-B14F-4D97-AF65-F5344CB8AC3E}">
        <p14:creationId xmlns:p14="http://schemas.microsoft.com/office/powerpoint/2010/main" val="2115910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RULE KEY PROVISIONS</a:t>
            </a:r>
            <a:endParaRPr lang="en-US" dirty="0"/>
          </a:p>
        </p:txBody>
      </p:sp>
      <p:sp>
        <p:nvSpPr>
          <p:cNvPr id="3" name="Content Placeholder 2"/>
          <p:cNvSpPr>
            <a:spLocks noGrp="1"/>
          </p:cNvSpPr>
          <p:nvPr>
            <p:ph idx="1"/>
          </p:nvPr>
        </p:nvSpPr>
        <p:spPr>
          <a:xfrm>
            <a:off x="1131000" y="2119131"/>
            <a:ext cx="9784080" cy="4008120"/>
          </a:xfrm>
        </p:spPr>
        <p:txBody>
          <a:bodyPr>
            <a:normAutofit/>
          </a:bodyPr>
          <a:lstStyle/>
          <a:p>
            <a:r>
              <a:rPr lang="en-US" sz="2800" dirty="0" smtClean="0"/>
              <a:t>States </a:t>
            </a:r>
            <a:r>
              <a:rPr lang="en-US" sz="2800" dirty="0"/>
              <a:t>must publish “access review monitoring plans,” which include information </a:t>
            </a:r>
            <a:r>
              <a:rPr lang="en-US" sz="2800" dirty="0" smtClean="0"/>
              <a:t>such as </a:t>
            </a:r>
            <a:r>
              <a:rPr lang="en-US" sz="2800" dirty="0"/>
              <a:t>reimbursement rates. </a:t>
            </a:r>
            <a:r>
              <a:rPr lang="en-US" sz="2800" b="1" dirty="0"/>
              <a:t>Any rate cuts require a plan to mitigate the risk of reduced access to services for people who </a:t>
            </a:r>
            <a:r>
              <a:rPr lang="en-US" sz="2800" b="1" dirty="0" smtClean="0"/>
              <a:t>depend </a:t>
            </a:r>
            <a:r>
              <a:rPr lang="en-US" sz="2800" b="1" dirty="0"/>
              <a:t>on Medicaid coverage.</a:t>
            </a:r>
          </a:p>
          <a:p>
            <a:r>
              <a:rPr lang="en-US" sz="2800" dirty="0"/>
              <a:t>As the rule has only been in effect since 2016, many states still have relatively new rate reporting systems and have not yet </a:t>
            </a:r>
            <a:r>
              <a:rPr lang="en-US" sz="2800" dirty="0" smtClean="0"/>
              <a:t>gathered </a:t>
            </a:r>
            <a:r>
              <a:rPr lang="en-US" sz="2800" dirty="0"/>
              <a:t>enough data to determine the impact of the regulation. </a:t>
            </a:r>
            <a:endParaRPr lang="en-US" sz="2800" dirty="0" smtClean="0"/>
          </a:p>
        </p:txBody>
      </p:sp>
    </p:spTree>
    <p:extLst>
      <p:ext uri="{BB962C8B-B14F-4D97-AF65-F5344CB8AC3E}">
        <p14:creationId xmlns:p14="http://schemas.microsoft.com/office/powerpoint/2010/main" val="3874112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2018 changes</a:t>
            </a:r>
            <a:endParaRPr lang="en-US" dirty="0"/>
          </a:p>
        </p:txBody>
      </p:sp>
      <p:sp>
        <p:nvSpPr>
          <p:cNvPr id="3" name="Content Placeholder 2"/>
          <p:cNvSpPr>
            <a:spLocks noGrp="1"/>
          </p:cNvSpPr>
          <p:nvPr>
            <p:ph idx="1"/>
          </p:nvPr>
        </p:nvSpPr>
        <p:spPr>
          <a:xfrm>
            <a:off x="1202919" y="1993186"/>
            <a:ext cx="9784080" cy="3836113"/>
          </a:xfrm>
        </p:spPr>
        <p:txBody>
          <a:bodyPr>
            <a:normAutofit/>
          </a:bodyPr>
          <a:lstStyle/>
          <a:p>
            <a:r>
              <a:rPr lang="en-US" dirty="0"/>
              <a:t>T</a:t>
            </a:r>
            <a:r>
              <a:rPr lang="en-US" dirty="0" smtClean="0"/>
              <a:t>he 2018 proposed </a:t>
            </a:r>
            <a:r>
              <a:rPr lang="en-US" dirty="0"/>
              <a:t>rule </a:t>
            </a:r>
            <a:r>
              <a:rPr lang="en-US" dirty="0" smtClean="0"/>
              <a:t>changes imply that </a:t>
            </a:r>
            <a:r>
              <a:rPr lang="en-US" dirty="0"/>
              <a:t>states incur too high a burden to report their reimbursement rates. </a:t>
            </a:r>
            <a:r>
              <a:rPr lang="en-US" i="1" dirty="0"/>
              <a:t>In turn, this significantly weakens requirements for states to review and report the impact of cuts and other policies affecting provider participation in Medicaid.</a:t>
            </a:r>
          </a:p>
          <a:p>
            <a:r>
              <a:rPr lang="en-US" dirty="0"/>
              <a:t>States may offer Medicaid benefits on a fee-for-service (FFS) basis, through managed care plans, or both. Under the FFS model, the state pays providers directly for each covered service received by a Medicaid beneficiary. Under managed care, the state pays a fee to a managed care plan for each person enrolled in the plan, and the plan is required to ensure necessary care is provided to those beneficiaries. </a:t>
            </a:r>
            <a:r>
              <a:rPr lang="en-US" b="1" dirty="0"/>
              <a:t>CMS’s proposed rule change would largely apply to FFS </a:t>
            </a:r>
            <a:r>
              <a:rPr lang="en-US" b="1" dirty="0" smtClean="0"/>
              <a:t>care</a:t>
            </a:r>
            <a:r>
              <a:rPr lang="en-US" b="1" dirty="0" smtClean="0"/>
              <a:t>.</a:t>
            </a:r>
            <a:endParaRPr lang="en-US" b="1" dirty="0"/>
          </a:p>
        </p:txBody>
      </p:sp>
    </p:spTree>
    <p:extLst>
      <p:ext uri="{BB962C8B-B14F-4D97-AF65-F5344CB8AC3E}">
        <p14:creationId xmlns:p14="http://schemas.microsoft.com/office/powerpoint/2010/main" val="3234146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2018 CHANGES</a:t>
            </a:r>
            <a:endParaRPr lang="en-US" dirty="0"/>
          </a:p>
        </p:txBody>
      </p:sp>
      <p:sp>
        <p:nvSpPr>
          <p:cNvPr id="3" name="Content Placeholder 2"/>
          <p:cNvSpPr>
            <a:spLocks noGrp="1"/>
          </p:cNvSpPr>
          <p:nvPr>
            <p:ph idx="1"/>
          </p:nvPr>
        </p:nvSpPr>
        <p:spPr>
          <a:xfrm>
            <a:off x="1202919" y="1982912"/>
            <a:ext cx="9784080" cy="3783406"/>
          </a:xfrm>
        </p:spPr>
        <p:txBody>
          <a:bodyPr>
            <a:normAutofit/>
          </a:bodyPr>
          <a:lstStyle/>
          <a:p>
            <a:pPr lvl="2"/>
            <a:r>
              <a:rPr lang="en-US" sz="2400" dirty="0" smtClean="0"/>
              <a:t>The biggest problem with the CMS proposed change is the impact on at least 3.9 million children</a:t>
            </a:r>
            <a:r>
              <a:rPr lang="en-US" sz="2400" dirty="0"/>
              <a:t> </a:t>
            </a:r>
            <a:r>
              <a:rPr lang="en-US" sz="2400" dirty="0" smtClean="0"/>
              <a:t>in </a:t>
            </a:r>
            <a:r>
              <a:rPr lang="en-US" sz="2400" dirty="0"/>
              <a:t>11 </a:t>
            </a:r>
            <a:r>
              <a:rPr lang="en-US" sz="2400" dirty="0" smtClean="0"/>
              <a:t>states where Medicaid's </a:t>
            </a:r>
            <a:r>
              <a:rPr lang="en-US" sz="2400" dirty="0"/>
              <a:t>guaranteed dental benefit for children is delivered through a FFS model </a:t>
            </a:r>
            <a:r>
              <a:rPr lang="en-US" sz="2400" b="1" dirty="0"/>
              <a:t>even when other services may be administered through managed care</a:t>
            </a:r>
            <a:r>
              <a:rPr lang="en-US" sz="2400" dirty="0"/>
              <a:t>. In some states, certain populations, such as children with special needs, receive all of their benefits through FFS care. </a:t>
            </a:r>
            <a:endParaRPr lang="en-US" sz="2400" dirty="0" smtClean="0"/>
          </a:p>
          <a:p>
            <a:pPr lvl="2"/>
            <a:r>
              <a:rPr lang="en-US" sz="2400" dirty="0" smtClean="0"/>
              <a:t>In </a:t>
            </a:r>
            <a:r>
              <a:rPr lang="en-US" sz="2400" dirty="0"/>
              <a:t>effect, states would be able to make unchecked changes that hinder families abilities to find providers for FFS care, including needed oral health </a:t>
            </a:r>
            <a:r>
              <a:rPr lang="en-US" sz="2400" dirty="0" smtClean="0"/>
              <a:t>care– simply because </a:t>
            </a:r>
            <a:r>
              <a:rPr lang="en-US" sz="2400" dirty="0"/>
              <a:t>a high proportion of their enrollees get their ​medical care​ through managed </a:t>
            </a:r>
            <a:r>
              <a:rPr lang="en-US" sz="2400" dirty="0" smtClean="0"/>
              <a:t>care.</a:t>
            </a:r>
            <a:endParaRPr lang="en-US" sz="2400" b="1" dirty="0"/>
          </a:p>
          <a:p>
            <a:pPr lvl="2"/>
            <a:endParaRPr lang="en-US" sz="2400" b="1" dirty="0" smtClean="0"/>
          </a:p>
          <a:p>
            <a:pPr marL="457200" lvl="2" indent="0">
              <a:buNone/>
            </a:pPr>
            <a:endParaRPr lang="en-US" sz="2200" dirty="0"/>
          </a:p>
        </p:txBody>
      </p:sp>
    </p:spTree>
    <p:extLst>
      <p:ext uri="{BB962C8B-B14F-4D97-AF65-F5344CB8AC3E}">
        <p14:creationId xmlns:p14="http://schemas.microsoft.com/office/powerpoint/2010/main" val="1331247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TM03090430[[fn=Banded]]</Template>
  <TotalTime>331</TotalTime>
  <Words>2040</Words>
  <Application>Microsoft Office PowerPoint</Application>
  <PresentationFormat>Widescreen</PresentationFormat>
  <Paragraphs>120</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Corbel</vt:lpstr>
      <vt:lpstr>Wingdings</vt:lpstr>
      <vt:lpstr>Banded</vt:lpstr>
      <vt:lpstr> MEDICAID REGULATONS OF IMPORT AND CONCERN</vt:lpstr>
      <vt:lpstr>TWO regulations WILL BE DISCUSSED </vt:lpstr>
      <vt:lpstr>Access rule background</vt:lpstr>
      <vt:lpstr>Access rule background</vt:lpstr>
      <vt:lpstr>ACCESS RULE and legal landscape </vt:lpstr>
      <vt:lpstr>ADDITIONAL aapd &amp; ada cOMMENTS</vt:lpstr>
      <vt:lpstr>ACCESS RULE KEY PROVISIONS</vt:lpstr>
      <vt:lpstr>Proposed 2018 changes</vt:lpstr>
      <vt:lpstr>PROPOSED 2018 CHANGES</vt:lpstr>
      <vt:lpstr>DENTAL COMMUNITY COMMENT LETTER</vt:lpstr>
      <vt:lpstr>DENTAL COMMUNITY COMMENT LETTER</vt:lpstr>
      <vt:lpstr>Medicaid managed care contracting</vt:lpstr>
      <vt:lpstr>Specific ADA/AAPD regulatory comments </vt:lpstr>
      <vt:lpstr>Specific ADA/AAPD regulatory comments </vt:lpstr>
      <vt:lpstr>Specific ADA/AAPD regulatory comments </vt:lpstr>
      <vt:lpstr>Specific ADA/AAPD regulatory comments </vt:lpstr>
      <vt:lpstr>Specific ADA/AAPD regulatory comments </vt:lpstr>
      <vt:lpstr>Specific ADA/AAPD regulatory comments </vt:lpstr>
      <vt:lpstr>Medicaid managed care contracting FINAL RULE</vt:lpstr>
      <vt:lpstr>Medicaid managed care contracting</vt:lpstr>
      <vt:lpstr>Medicaid managed care contracting final rule</vt:lpstr>
      <vt:lpstr>Medical loss ratio and actuarial soundness</vt:lpstr>
      <vt:lpstr>Utilization assumptions</vt:lpstr>
      <vt:lpstr>VALUE-BASED PAYMENTS?</vt:lpstr>
      <vt:lpstr>Minimum payments</vt:lpstr>
      <vt:lpstr>Program integrity</vt:lpstr>
      <vt:lpstr>CREDENTIALING PROCESS</vt:lpstr>
      <vt:lpstr>Network adequacy</vt:lpstr>
      <vt:lpstr>Network adequacy</vt:lpstr>
      <vt:lpstr>Quality rating system</vt:lpstr>
      <vt:lpstr>Consumer choice</vt:lpstr>
      <vt:lpstr>Managed care contracting RESOURCES</vt:lpstr>
      <vt:lpstr>Next steps?</vt:lpstr>
      <vt:lpstr>There was a recent positive CMS announcement</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Incorporation and Tax Exemption Issues</dc:title>
  <dc:creator>Scott Litch</dc:creator>
  <cp:lastModifiedBy>Margaret Bjerklie</cp:lastModifiedBy>
  <cp:revision>50</cp:revision>
  <dcterms:created xsi:type="dcterms:W3CDTF">2017-03-24T14:49:54Z</dcterms:created>
  <dcterms:modified xsi:type="dcterms:W3CDTF">2018-09-12T13:04:46Z</dcterms:modified>
</cp:coreProperties>
</file>