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3" r:id="rId4"/>
    <p:sldId id="268" r:id="rId5"/>
    <p:sldId id="262" r:id="rId6"/>
    <p:sldId id="272" r:id="rId7"/>
    <p:sldId id="271" r:id="rId8"/>
    <p:sldId id="264" r:id="rId9"/>
    <p:sldId id="266" r:id="rId10"/>
    <p:sldId id="267" r:id="rId11"/>
    <p:sldId id="265" r:id="rId12"/>
    <p:sldId id="270" r:id="rId13"/>
    <p:sldId id="269" r:id="rId14"/>
    <p:sldId id="259" r:id="rId15"/>
    <p:sldId id="273" r:id="rId16"/>
    <p:sldId id="274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7469" autoAdjust="0"/>
  </p:normalViewPr>
  <p:slideViewPr>
    <p:cSldViewPr snapToGrid="0">
      <p:cViewPr varScale="1">
        <p:scale>
          <a:sx n="73" d="100"/>
          <a:sy n="73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Changes</a:t>
            </a:r>
            <a:r>
              <a:rPr lang="en-US" sz="1800" baseline="0" dirty="0"/>
              <a:t> in utilization rate according to reimbursement rate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Utilization 2015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tx2">
                    <a:lumMod val="1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dispRSqr val="0"/>
            <c:dispEq val="0"/>
          </c:trendline>
          <c:xVal>
            <c:numRef>
              <c:f>Sheet2!$B$2:$B$52</c:f>
              <c:numCache>
                <c:formatCode>General</c:formatCode>
                <c:ptCount val="51"/>
                <c:pt idx="0">
                  <c:v>53.6</c:v>
                </c:pt>
                <c:pt idx="1">
                  <c:v>61.5</c:v>
                </c:pt>
                <c:pt idx="2">
                  <c:v>54.7</c:v>
                </c:pt>
                <c:pt idx="3">
                  <c:v>67.2</c:v>
                </c:pt>
                <c:pt idx="4">
                  <c:v>29</c:v>
                </c:pt>
                <c:pt idx="5">
                  <c:v>45.1</c:v>
                </c:pt>
                <c:pt idx="6">
                  <c:v>66.8</c:v>
                </c:pt>
                <c:pt idx="7">
                  <c:v>81.099999999999994</c:v>
                </c:pt>
                <c:pt idx="8">
                  <c:v>58.4</c:v>
                </c:pt>
                <c:pt idx="9">
                  <c:v>36.6</c:v>
                </c:pt>
                <c:pt idx="10">
                  <c:v>54</c:v>
                </c:pt>
                <c:pt idx="11">
                  <c:v>47.1</c:v>
                </c:pt>
                <c:pt idx="12">
                  <c:v>44.8</c:v>
                </c:pt>
                <c:pt idx="13">
                  <c:v>32.5</c:v>
                </c:pt>
                <c:pt idx="14">
                  <c:v>55.7</c:v>
                </c:pt>
                <c:pt idx="15">
                  <c:v>41.8</c:v>
                </c:pt>
                <c:pt idx="16">
                  <c:v>47.2</c:v>
                </c:pt>
                <c:pt idx="17">
                  <c:v>44</c:v>
                </c:pt>
                <c:pt idx="18">
                  <c:v>61</c:v>
                </c:pt>
                <c:pt idx="19">
                  <c:v>43.6</c:v>
                </c:pt>
                <c:pt idx="20">
                  <c:v>47.8</c:v>
                </c:pt>
                <c:pt idx="21">
                  <c:v>57.9</c:v>
                </c:pt>
                <c:pt idx="22">
                  <c:v>32.5</c:v>
                </c:pt>
                <c:pt idx="23">
                  <c:v>26.7</c:v>
                </c:pt>
                <c:pt idx="24">
                  <c:v>47.6</c:v>
                </c:pt>
                <c:pt idx="25">
                  <c:v>40.200000000000003</c:v>
                </c:pt>
                <c:pt idx="26">
                  <c:v>52.9</c:v>
                </c:pt>
                <c:pt idx="27">
                  <c:v>43</c:v>
                </c:pt>
                <c:pt idx="28">
                  <c:v>48.4</c:v>
                </c:pt>
                <c:pt idx="29">
                  <c:v>39.5</c:v>
                </c:pt>
                <c:pt idx="30">
                  <c:v>68.8</c:v>
                </c:pt>
                <c:pt idx="31">
                  <c:v>49.3</c:v>
                </c:pt>
                <c:pt idx="32">
                  <c:v>37.1</c:v>
                </c:pt>
                <c:pt idx="33">
                  <c:v>48.2</c:v>
                </c:pt>
                <c:pt idx="34">
                  <c:v>62.7</c:v>
                </c:pt>
                <c:pt idx="35">
                  <c:v>40.5</c:v>
                </c:pt>
                <c:pt idx="36">
                  <c:v>54.5</c:v>
                </c:pt>
                <c:pt idx="37">
                  <c:v>32.6</c:v>
                </c:pt>
                <c:pt idx="38">
                  <c:v>42.8</c:v>
                </c:pt>
                <c:pt idx="39">
                  <c:v>27.9</c:v>
                </c:pt>
                <c:pt idx="40">
                  <c:v>52.5</c:v>
                </c:pt>
                <c:pt idx="41">
                  <c:v>51.3</c:v>
                </c:pt>
                <c:pt idx="42">
                  <c:v>53.9</c:v>
                </c:pt>
                <c:pt idx="43">
                  <c:v>59.5</c:v>
                </c:pt>
                <c:pt idx="44">
                  <c:v>42.5</c:v>
                </c:pt>
                <c:pt idx="45">
                  <c:v>49.7</c:v>
                </c:pt>
                <c:pt idx="46">
                  <c:v>47.4</c:v>
                </c:pt>
                <c:pt idx="47">
                  <c:v>40.9</c:v>
                </c:pt>
                <c:pt idx="48">
                  <c:v>69.900000000000006</c:v>
                </c:pt>
                <c:pt idx="49">
                  <c:v>31.5</c:v>
                </c:pt>
                <c:pt idx="50">
                  <c:v>61.2</c:v>
                </c:pt>
              </c:numCache>
            </c:numRef>
          </c:xVal>
          <c:yVal>
            <c:numRef>
              <c:f>Sheet2!$C$2:$C$52</c:f>
              <c:numCache>
                <c:formatCode>General</c:formatCode>
                <c:ptCount val="51"/>
                <c:pt idx="0">
                  <c:v>51.5</c:v>
                </c:pt>
                <c:pt idx="1">
                  <c:v>50.8</c:v>
                </c:pt>
                <c:pt idx="2">
                  <c:v>50.8</c:v>
                </c:pt>
                <c:pt idx="3">
                  <c:v>53.2</c:v>
                </c:pt>
                <c:pt idx="4">
                  <c:v>46.2</c:v>
                </c:pt>
                <c:pt idx="5">
                  <c:v>54.1</c:v>
                </c:pt>
                <c:pt idx="6">
                  <c:v>64.7</c:v>
                </c:pt>
                <c:pt idx="7">
                  <c:v>50.4</c:v>
                </c:pt>
                <c:pt idx="8">
                  <c:v>57.5</c:v>
                </c:pt>
                <c:pt idx="9">
                  <c:v>36.4</c:v>
                </c:pt>
                <c:pt idx="10">
                  <c:v>54.4</c:v>
                </c:pt>
                <c:pt idx="11">
                  <c:v>63.7</c:v>
                </c:pt>
                <c:pt idx="12">
                  <c:v>50.3</c:v>
                </c:pt>
                <c:pt idx="13">
                  <c:v>47.8</c:v>
                </c:pt>
                <c:pt idx="14">
                  <c:v>50.7</c:v>
                </c:pt>
                <c:pt idx="15">
                  <c:v>53.7</c:v>
                </c:pt>
                <c:pt idx="16">
                  <c:v>49.2</c:v>
                </c:pt>
                <c:pt idx="17">
                  <c:v>50.4</c:v>
                </c:pt>
                <c:pt idx="18">
                  <c:v>50</c:v>
                </c:pt>
                <c:pt idx="19">
                  <c:v>42.1</c:v>
                </c:pt>
                <c:pt idx="20">
                  <c:v>57.6</c:v>
                </c:pt>
                <c:pt idx="21">
                  <c:v>55.7</c:v>
                </c:pt>
                <c:pt idx="22">
                  <c:v>40.799999999999997</c:v>
                </c:pt>
                <c:pt idx="23">
                  <c:v>41.1</c:v>
                </c:pt>
                <c:pt idx="24">
                  <c:v>52.2</c:v>
                </c:pt>
                <c:pt idx="25">
                  <c:v>39.5</c:v>
                </c:pt>
                <c:pt idx="26">
                  <c:v>46.9</c:v>
                </c:pt>
                <c:pt idx="27">
                  <c:v>56.4</c:v>
                </c:pt>
                <c:pt idx="28">
                  <c:v>41.4</c:v>
                </c:pt>
                <c:pt idx="29">
                  <c:v>60.1</c:v>
                </c:pt>
                <c:pt idx="30">
                  <c:v>52</c:v>
                </c:pt>
                <c:pt idx="31">
                  <c:v>57.2</c:v>
                </c:pt>
                <c:pt idx="32">
                  <c:v>44.4</c:v>
                </c:pt>
                <c:pt idx="33">
                  <c:v>52.8</c:v>
                </c:pt>
                <c:pt idx="34">
                  <c:v>36</c:v>
                </c:pt>
                <c:pt idx="35">
                  <c:v>38.1</c:v>
                </c:pt>
                <c:pt idx="36">
                  <c:v>52.1</c:v>
                </c:pt>
                <c:pt idx="37">
                  <c:v>42.1</c:v>
                </c:pt>
                <c:pt idx="38">
                  <c:v>48.7</c:v>
                </c:pt>
                <c:pt idx="39">
                  <c:v>48.8</c:v>
                </c:pt>
                <c:pt idx="40">
                  <c:v>51</c:v>
                </c:pt>
                <c:pt idx="41">
                  <c:v>40.1</c:v>
                </c:pt>
                <c:pt idx="42">
                  <c:v>52.1</c:v>
                </c:pt>
                <c:pt idx="43">
                  <c:v>68</c:v>
                </c:pt>
                <c:pt idx="44">
                  <c:v>54.5</c:v>
                </c:pt>
                <c:pt idx="45">
                  <c:v>58.8</c:v>
                </c:pt>
                <c:pt idx="46">
                  <c:v>52.9</c:v>
                </c:pt>
                <c:pt idx="47">
                  <c:v>61</c:v>
                </c:pt>
                <c:pt idx="48">
                  <c:v>52.6</c:v>
                </c:pt>
                <c:pt idx="49">
                  <c:v>29.7</c:v>
                </c:pt>
                <c:pt idx="50">
                  <c:v>46.2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98-4996-8818-36BBA0087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82192"/>
        <c:axId val="465482520"/>
      </c:scatterChart>
      <c:valAx>
        <c:axId val="46548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0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Medicaid Reimbursement Rate as a</a:t>
                </a:r>
                <a:r>
                  <a:rPr lang="en-US" sz="1600" baseline="0"/>
                  <a:t> percentage of Private Insurance Reimbursement Rates (%)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82520"/>
        <c:crosses val="autoZero"/>
        <c:crossBetween val="midCat"/>
      </c:valAx>
      <c:valAx>
        <c:axId val="46548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0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Utilizaiton rate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8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A4CC9-5906-41AA-9428-ECCC1AADA16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C849A-0C74-4DC9-A3DF-AD95E671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r>
              <a:rPr lang="en-US" baseline="0" dirty="0" smtClean="0"/>
              <a:t> is usually a big player. About 40% of dental users are publicly insured.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3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states with low dentist density and low numbers participating in Medicaid, increasing the reimbursement rates is expected to dramatically improve utilization rates. </a:t>
            </a:r>
          </a:p>
          <a:p>
            <a:r>
              <a:rPr lang="en-US" baseline="0" dirty="0" smtClean="0"/>
              <a:t>In highly dense areas and in areas where participation is already high, increasing the reimbursement rate would have little effect.</a:t>
            </a:r>
          </a:p>
          <a:p>
            <a:r>
              <a:rPr lang="en-US" baseline="0" dirty="0" smtClean="0"/>
              <a:t>If highly dense areas have low participation, increasing reimbursement would have modest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gap is closing between Private and Medicaid patients. Lots of things happening, but possibilities: better reimbursement, more enrollment after the recession that has maintained after the ACA, more providers available to see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there is still a lot of work to do in some states. Some</a:t>
            </a:r>
            <a:r>
              <a:rPr lang="en-US" baseline="0" dirty="0" smtClean="0"/>
              <a:t> have very good programs with very high utilization rates. Others need a little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dental expenditures were</a:t>
            </a:r>
            <a:r>
              <a:rPr lang="en-US" baseline="0" dirty="0" smtClean="0"/>
              <a:t> $124B in 2016, a 3.3% increase. </a:t>
            </a:r>
          </a:p>
          <a:p>
            <a:r>
              <a:rPr lang="en-US" baseline="0" dirty="0" smtClean="0"/>
              <a:t>Dental expenditures make up about 4% of the overall health care market.</a:t>
            </a:r>
          </a:p>
          <a:p>
            <a:r>
              <a:rPr lang="en-US" baseline="0" dirty="0" smtClean="0"/>
              <a:t>An increasing component of the dental expenditures is Medicaid.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capita Medicaid expenditures are markedly increasing, but are still only about 25% of private insurance at the individual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7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Marked variation</a:t>
            </a:r>
            <a:r>
              <a:rPr lang="en-US" baseline="0" dirty="0" smtClean="0"/>
              <a:t> across the US in terms of participation. But it is encouraging that young graduates are participating, and that 2/3 of pediatric dentists participate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there is no</a:t>
            </a:r>
            <a:r>
              <a:rPr lang="en-US" baseline="0" dirty="0" smtClean="0"/>
              <a:t> relationship between Medicaid participation and beneficiary utilization.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does</a:t>
            </a:r>
            <a:r>
              <a:rPr lang="en-US" baseline="0" dirty="0" smtClean="0"/>
              <a:t> influence utilization? Increasing reimbursements seem to work. As a whole, Medicaid reimbursement is less than 50% of commercial dental insurance plans, which are less than the providers fee 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quick,</a:t>
            </a:r>
            <a:r>
              <a:rPr lang="en-US" baseline="0" dirty="0" smtClean="0"/>
              <a:t> simple display of data from the ADA HPI shows a small relationship between reimbursement rate and utilization rate. But what do more sophisticated analyses show?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849A-0C74-4DC9-A3DF-AD95E671DB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843" y="5873480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7" y="5889260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2320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0" y="5878100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9267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0" y="5885047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700" y="5860780"/>
            <a:ext cx="12192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0" y="5863860"/>
            <a:ext cx="3775165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784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5869267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0" y="5885047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61318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43" y="5879064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0780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0" y="5876560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5860780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0" y="5876560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77734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0" y="5893514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0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8260" y="2111895"/>
            <a:ext cx="5463540" cy="350645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59061"/>
            <a:ext cx="12192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0" y="5874841"/>
            <a:ext cx="377516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Medicaid Issues: New Research for Medicaid Dental 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5711"/>
            <a:ext cx="9144000" cy="1959061"/>
          </a:xfrm>
        </p:spPr>
        <p:txBody>
          <a:bodyPr>
            <a:normAutofit/>
          </a:bodyPr>
          <a:lstStyle/>
          <a:p>
            <a:pPr lvl="0">
              <a:buClr>
                <a:srgbClr val="FFFFFF"/>
              </a:buClr>
            </a:pPr>
            <a:r>
              <a:rPr lang="en-US" i="1" dirty="0">
                <a:solidFill>
                  <a:srgbClr val="FFFFFF"/>
                </a:solidFill>
              </a:rPr>
              <a:t>Public Policy Advocates Workshop, September 29, 2018</a:t>
            </a:r>
          </a:p>
          <a:p>
            <a:r>
              <a:rPr lang="en-US" dirty="0" smtClean="0"/>
              <a:t>Beau Meyer, DDS, MPH</a:t>
            </a:r>
          </a:p>
          <a:p>
            <a:r>
              <a:rPr lang="en-US" dirty="0" smtClean="0"/>
              <a:t>Public </a:t>
            </a:r>
            <a:r>
              <a:rPr lang="en-US" dirty="0" smtClean="0"/>
              <a:t>Policy </a:t>
            </a:r>
            <a:r>
              <a:rPr lang="en-US" dirty="0" smtClean="0"/>
              <a:t>Advocate—North Carolina </a:t>
            </a:r>
            <a:r>
              <a:rPr lang="en-US" dirty="0" smtClean="0"/>
              <a:t>Academy of Pediatric </a:t>
            </a:r>
            <a:r>
              <a:rPr lang="en-US" dirty="0" smtClean="0"/>
              <a:t>Dentistry</a:t>
            </a:r>
          </a:p>
          <a:p>
            <a:r>
              <a:rPr lang="en-US" dirty="0" smtClean="0"/>
              <a:t>beau_meyer@unc.edu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participation vs. utilization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426" t="35306" r="21384" b="20448"/>
          <a:stretch/>
        </p:blipFill>
        <p:spPr>
          <a:xfrm>
            <a:off x="2529277" y="1727899"/>
            <a:ext cx="7131363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reimbursement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53" t="27338" r="35054" b="30899"/>
          <a:stretch/>
        </p:blipFill>
        <p:spPr>
          <a:xfrm>
            <a:off x="3428346" y="1663891"/>
            <a:ext cx="5335309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reimbursement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92" y="1869214"/>
            <a:ext cx="8143513" cy="38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Reimbursement   vs.  utilization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73796"/>
              </p:ext>
            </p:extLst>
          </p:nvPr>
        </p:nvGraphicFramePr>
        <p:xfrm>
          <a:off x="1604455" y="1868993"/>
          <a:ext cx="8983091" cy="391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86" t="13855" r="9516" b="15967"/>
          <a:stretch/>
        </p:blipFill>
        <p:spPr>
          <a:xfrm>
            <a:off x="1725684" y="1654011"/>
            <a:ext cx="8738549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managed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HPI data (not up to date)</a:t>
            </a:r>
          </a:p>
          <a:p>
            <a:pPr lvl="1"/>
            <a:r>
              <a:rPr lang="en-US" dirty="0" smtClean="0"/>
              <a:t>Not promising</a:t>
            </a:r>
          </a:p>
          <a:p>
            <a:pPr lvl="1"/>
            <a:r>
              <a:rPr lang="en-US" dirty="0" smtClean="0"/>
              <a:t>Nearly 20 states reported contracts</a:t>
            </a:r>
          </a:p>
          <a:p>
            <a:pPr lvl="2"/>
            <a:r>
              <a:rPr lang="en-US" dirty="0" smtClean="0"/>
              <a:t>6 experienced lower utilization</a:t>
            </a:r>
          </a:p>
          <a:p>
            <a:pPr lvl="2"/>
            <a:r>
              <a:rPr lang="en-US" dirty="0" smtClean="0"/>
              <a:t>5 maintained utilization</a:t>
            </a:r>
          </a:p>
          <a:p>
            <a:pPr lvl="2"/>
            <a:r>
              <a:rPr lang="en-US" dirty="0" smtClean="0"/>
              <a:t>Remaining increased utilization by small percentage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managed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Reimbursement to providers might make a difference</a:t>
            </a:r>
          </a:p>
          <a:p>
            <a:pPr lvl="1"/>
            <a:r>
              <a:rPr lang="en-US" dirty="0" smtClean="0"/>
              <a:t>Some managed care contracts are still paying providers fee-for-service</a:t>
            </a:r>
          </a:p>
          <a:p>
            <a:endParaRPr lang="en-US" dirty="0"/>
          </a:p>
          <a:p>
            <a:r>
              <a:rPr lang="en-US" dirty="0" smtClean="0"/>
              <a:t>Still unclear how quality metrics will impact provider reimbursement</a:t>
            </a:r>
          </a:p>
          <a:p>
            <a:pPr lvl="1"/>
            <a:r>
              <a:rPr lang="en-US" dirty="0" smtClean="0"/>
              <a:t>Problems with metrics—definitions, limitations</a:t>
            </a:r>
          </a:p>
          <a:p>
            <a:pPr lvl="2"/>
            <a:r>
              <a:rPr lang="en-US" dirty="0" smtClean="0"/>
              <a:t>Lead article in JADA September 2018 suggests that the claims-based metrics may underestimate care and that clinical/EHR data must be considered</a:t>
            </a:r>
          </a:p>
          <a:p>
            <a:pPr lvl="1"/>
            <a:r>
              <a:rPr lang="en-US" dirty="0" smtClean="0"/>
              <a:t>Unclear reimbursement applications to dentistry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numbers point us in the right direction</a:t>
            </a:r>
          </a:p>
          <a:p>
            <a:r>
              <a:rPr lang="en-US" dirty="0" smtClean="0"/>
              <a:t>Active </a:t>
            </a:r>
            <a:r>
              <a:rPr lang="en-US" dirty="0"/>
              <a:t>engagement in state’s MCO </a:t>
            </a:r>
            <a:r>
              <a:rPr lang="en-US" dirty="0" smtClean="0"/>
              <a:t>contracting</a:t>
            </a:r>
          </a:p>
          <a:p>
            <a:pPr lvl="1"/>
            <a:r>
              <a:rPr lang="en-US" dirty="0" smtClean="0"/>
              <a:t>MCO’s </a:t>
            </a:r>
            <a:r>
              <a:rPr lang="en-US" dirty="0"/>
              <a:t>can still pay dentists on a fee-for- service </a:t>
            </a:r>
            <a:r>
              <a:rPr lang="en-US" dirty="0" smtClean="0"/>
              <a:t>basis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dial is </a:t>
            </a:r>
            <a:r>
              <a:rPr lang="en-US" dirty="0" smtClean="0"/>
              <a:t>moving </a:t>
            </a:r>
            <a:r>
              <a:rPr lang="en-US" dirty="0"/>
              <a:t>forward only where fees </a:t>
            </a:r>
            <a:r>
              <a:rPr lang="en-US" dirty="0" smtClean="0"/>
              <a:t>are </a:t>
            </a:r>
            <a:r>
              <a:rPr lang="en-US" dirty="0"/>
              <a:t>in the market-place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know of no examples where states slashed rates and </a:t>
            </a:r>
            <a:r>
              <a:rPr lang="en-US" dirty="0" smtClean="0"/>
              <a:t>provider </a:t>
            </a:r>
            <a:r>
              <a:rPr lang="en-US" dirty="0"/>
              <a:t>participation </a:t>
            </a:r>
            <a:r>
              <a:rPr lang="en-US" dirty="0" smtClean="0"/>
              <a:t>increased, patient utilization increased, </a:t>
            </a:r>
            <a:r>
              <a:rPr lang="en-US" dirty="0"/>
              <a:t>and </a:t>
            </a:r>
            <a:r>
              <a:rPr lang="en-US" dirty="0" smtClean="0"/>
              <a:t>children’s </a:t>
            </a:r>
            <a:r>
              <a:rPr lang="en-US" dirty="0"/>
              <a:t>oral </a:t>
            </a:r>
            <a:r>
              <a:rPr lang="en-US" dirty="0" smtClean="0"/>
              <a:t>health</a:t>
            </a:r>
            <a:r>
              <a:rPr lang="en-US" dirty="0"/>
              <a:t> </a:t>
            </a:r>
            <a:r>
              <a:rPr lang="en-US" dirty="0" smtClean="0"/>
              <a:t>improved</a:t>
            </a:r>
          </a:p>
          <a:p>
            <a:r>
              <a:rPr lang="en-US" dirty="0" smtClean="0"/>
              <a:t>Personal stories from patients make compelling cases</a:t>
            </a:r>
          </a:p>
          <a:p>
            <a:pPr lvl="1"/>
            <a:r>
              <a:rPr lang="en-US" dirty="0" smtClean="0"/>
              <a:t>Unfortunately, stories from providers do not</a:t>
            </a:r>
          </a:p>
        </p:txBody>
      </p:sp>
    </p:spTree>
    <p:extLst>
      <p:ext uri="{BB962C8B-B14F-4D97-AF65-F5344CB8AC3E}">
        <p14:creationId xmlns:p14="http://schemas.microsoft.com/office/powerpoint/2010/main" val="14028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Utilization is changing</a:t>
            </a:r>
          </a:p>
          <a:p>
            <a:pPr lvl="1"/>
            <a:r>
              <a:rPr lang="en-US" dirty="0" smtClean="0"/>
              <a:t>Contributors</a:t>
            </a:r>
          </a:p>
          <a:p>
            <a:r>
              <a:rPr lang="en-US" dirty="0" smtClean="0"/>
              <a:t>Financing mechanisms</a:t>
            </a:r>
          </a:p>
          <a:p>
            <a:pPr lvl="1"/>
            <a:r>
              <a:rPr lang="en-US" dirty="0" smtClean="0"/>
              <a:t>Fee-for-service budgeting?</a:t>
            </a:r>
          </a:p>
          <a:p>
            <a:pPr lvl="1"/>
            <a:r>
              <a:rPr lang="en-US" dirty="0" smtClean="0"/>
              <a:t>Capitated budgeting?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Reimbursement mechanisms</a:t>
            </a:r>
          </a:p>
          <a:p>
            <a:pPr lvl="1"/>
            <a:r>
              <a:rPr lang="en-US" dirty="0"/>
              <a:t>Future of fee-for-service?</a:t>
            </a:r>
          </a:p>
          <a:p>
            <a:pPr lvl="1"/>
            <a:r>
              <a:rPr lang="en-US" dirty="0"/>
              <a:t>Managed Care?</a:t>
            </a:r>
          </a:p>
          <a:p>
            <a:pPr lvl="1"/>
            <a:r>
              <a:rPr lang="en-US" dirty="0"/>
              <a:t>ACO’s?</a:t>
            </a:r>
          </a:p>
          <a:p>
            <a:pPr lvl="1"/>
            <a:r>
              <a:rPr lang="en-US" dirty="0"/>
              <a:t>Value or quality metrics?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dental coverage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801" t="34924" r="22560" b="20640"/>
          <a:stretch/>
        </p:blipFill>
        <p:spPr>
          <a:xfrm>
            <a:off x="2943819" y="1929223"/>
            <a:ext cx="6304363" cy="38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utilization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742" t="17179" r="24273" b="35002"/>
          <a:stretch/>
        </p:blipFill>
        <p:spPr>
          <a:xfrm>
            <a:off x="2351532" y="1875232"/>
            <a:ext cx="7488936" cy="39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by state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08" t="18305" r="25582" b="35617"/>
          <a:stretch/>
        </p:blipFill>
        <p:spPr>
          <a:xfrm>
            <a:off x="2402990" y="1920953"/>
            <a:ext cx="7386020" cy="38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disease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345" y="1917945"/>
            <a:ext cx="7935311" cy="38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healthcare financing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9423" y="1923393"/>
            <a:ext cx="7496421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expenditures per person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219" t="36605" r="23021" b="20384"/>
          <a:stretch/>
        </p:blipFill>
        <p:spPr>
          <a:xfrm>
            <a:off x="2872740" y="1879107"/>
            <a:ext cx="6446520" cy="39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participation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965" t="35469" r="23270" b="20746"/>
          <a:stretch/>
        </p:blipFill>
        <p:spPr>
          <a:xfrm>
            <a:off x="2698842" y="1700467"/>
            <a:ext cx="679223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PD_Theme_2">
  <a:themeElements>
    <a:clrScheme name="Custom 4">
      <a:dk1>
        <a:srgbClr val="2C2C2C"/>
      </a:dk1>
      <a:lt1>
        <a:srgbClr val="FFFFFF"/>
      </a:lt1>
      <a:dk2>
        <a:srgbClr val="0787C1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75F369-01C4-4D14-A461-E3D12BA3D0F8}" vid="{BBD1B61C-52A5-4182-87BE-D0BE2481B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632</Words>
  <Application>Microsoft Office PowerPoint</Application>
  <PresentationFormat>Widescreen</PresentationFormat>
  <Paragraphs>79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Corbel</vt:lpstr>
      <vt:lpstr>Wingdings</vt:lpstr>
      <vt:lpstr>AAPD_Theme_2</vt:lpstr>
      <vt:lpstr>Medicaid Issues: New Research for Medicaid Dental Advocacy</vt:lpstr>
      <vt:lpstr>Where are we?</vt:lpstr>
      <vt:lpstr>Sources of dental coverage</vt:lpstr>
      <vt:lpstr>Dental utilization</vt:lpstr>
      <vt:lpstr>Variability by state</vt:lpstr>
      <vt:lpstr>Lower disease rates</vt:lpstr>
      <vt:lpstr>Overall healthcare financing</vt:lpstr>
      <vt:lpstr>Dental expenditures per person</vt:lpstr>
      <vt:lpstr>Provider participation</vt:lpstr>
      <vt:lpstr>Provider participation vs. utilization</vt:lpstr>
      <vt:lpstr>Medicaid reimbursement</vt:lpstr>
      <vt:lpstr>Medicaid reimbursement</vt:lpstr>
      <vt:lpstr>Reimbursement   vs.  utilization</vt:lpstr>
      <vt:lpstr>Putting it all together</vt:lpstr>
      <vt:lpstr>What about managed care?</vt:lpstr>
      <vt:lpstr>What about managed care?</vt:lpstr>
      <vt:lpstr>How can we use this?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Bjerklie</dc:creator>
  <cp:lastModifiedBy>Meyer, Beau D</cp:lastModifiedBy>
  <cp:revision>20</cp:revision>
  <dcterms:created xsi:type="dcterms:W3CDTF">2018-08-23T16:20:19Z</dcterms:created>
  <dcterms:modified xsi:type="dcterms:W3CDTF">2018-09-12T20:06:09Z</dcterms:modified>
</cp:coreProperties>
</file>