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96" y="3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0737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976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bdeccfd38d8e87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bdeccfd38d8e87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11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bdeccfd38d8e878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bdeccfd38d8e87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47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bdeccfd38d8e878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bdeccfd38d8e878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331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bdeccfd38d8e878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bdeccfd38d8e87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98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bdeccfd38d8e878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bdeccfd38d8e87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623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bdeccfd38d8e878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bdeccfd38d8e878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17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bdeccfd38d8e878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bdeccfd38d8e878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3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bdeccfd38d8e878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bdeccfd38d8e878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25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694" y="84053"/>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Dental Therapy Rollercoaster in Arizona</a:t>
            </a:r>
            <a:endParaRPr/>
          </a:p>
        </p:txBody>
      </p:sp>
      <p:pic>
        <p:nvPicPr>
          <p:cNvPr id="55" name="Google Shape;55;p13"/>
          <p:cNvPicPr preferRelativeResize="0"/>
          <p:nvPr/>
        </p:nvPicPr>
        <p:blipFill>
          <a:blip r:embed="rId3">
            <a:alphaModFix/>
          </a:blip>
          <a:stretch>
            <a:fillRect/>
          </a:stretch>
        </p:blipFill>
        <p:spPr>
          <a:xfrm>
            <a:off x="971269" y="2169147"/>
            <a:ext cx="3537677" cy="2653273"/>
          </a:xfrm>
          <a:prstGeom prst="rect">
            <a:avLst/>
          </a:prstGeom>
          <a:noFill/>
          <a:ln>
            <a:noFill/>
          </a:ln>
        </p:spPr>
      </p:pic>
      <p:pic>
        <p:nvPicPr>
          <p:cNvPr id="56" name="Google Shape;56;p13"/>
          <p:cNvPicPr preferRelativeResize="0"/>
          <p:nvPr/>
        </p:nvPicPr>
        <p:blipFill>
          <a:blip r:embed="rId4">
            <a:alphaModFix/>
          </a:blip>
          <a:stretch>
            <a:fillRect/>
          </a:stretch>
        </p:blipFill>
        <p:spPr>
          <a:xfrm>
            <a:off x="5751951" y="2136641"/>
            <a:ext cx="2014347" cy="26857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a:t>
            </a:r>
            <a:endParaRPr/>
          </a:p>
        </p:txBody>
      </p:sp>
      <p:sp>
        <p:nvSpPr>
          <p:cNvPr id="62" name="Google Shape;62;p14"/>
          <p:cNvSpPr txBox="1">
            <a:spLocks noGrp="1"/>
          </p:cNvSpPr>
          <p:nvPr>
            <p:ph type="body" idx="1"/>
          </p:nvPr>
        </p:nvSpPr>
        <p:spPr>
          <a:xfrm>
            <a:off x="311700" y="1152475"/>
            <a:ext cx="8520600" cy="3640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November 28th, Health Committee Reference Meeting (Sunset application hearing)</a:t>
            </a:r>
            <a:endParaRPr/>
          </a:p>
          <a:p>
            <a:pPr marL="914400" lvl="1" indent="-317500" algn="l" rtl="0">
              <a:spcBef>
                <a:spcPts val="0"/>
              </a:spcBef>
              <a:spcAft>
                <a:spcPts val="0"/>
              </a:spcAft>
              <a:buSzPts val="1400"/>
              <a:buChar char="○"/>
            </a:pPr>
            <a:r>
              <a:rPr lang="en"/>
              <a:t>Passed committee by one vote, in 2016 it did not pass by more than a majority vote</a:t>
            </a:r>
            <a:endParaRPr/>
          </a:p>
          <a:p>
            <a:pPr marL="914400" lvl="1" indent="-317500" algn="l" rtl="0">
              <a:spcBef>
                <a:spcPts val="0"/>
              </a:spcBef>
              <a:spcAft>
                <a:spcPts val="0"/>
              </a:spcAft>
              <a:buSzPts val="1400"/>
              <a:buChar char="○"/>
            </a:pPr>
            <a:r>
              <a:rPr lang="en"/>
              <a:t>Hearing lasted over 5 hours with most of the time given to the proponents of the bill</a:t>
            </a:r>
            <a:endParaRPr/>
          </a:p>
          <a:p>
            <a:pPr marL="914400" lvl="1" indent="-317500" algn="l" rtl="0">
              <a:spcBef>
                <a:spcPts val="0"/>
              </a:spcBef>
              <a:spcAft>
                <a:spcPts val="0"/>
              </a:spcAft>
              <a:buSzPts val="1400"/>
              <a:buChar char="○"/>
            </a:pPr>
            <a:r>
              <a:rPr lang="en"/>
              <a:t>Committee chair requested that the authors of the bill work together with the dental association, this never happened</a:t>
            </a:r>
            <a:endParaRPr/>
          </a:p>
          <a:p>
            <a:pPr marL="457200" lvl="0" indent="-342900" algn="l" rtl="0">
              <a:spcBef>
                <a:spcPts val="0"/>
              </a:spcBef>
              <a:spcAft>
                <a:spcPts val="0"/>
              </a:spcAft>
              <a:buSzPts val="1800"/>
              <a:buChar char="●"/>
            </a:pPr>
            <a:r>
              <a:rPr lang="en"/>
              <a:t>Dental Therapy Bill introduced with 30 sponsors from a total 90 representatives in our state legislature</a:t>
            </a:r>
            <a:endParaRPr/>
          </a:p>
          <a:p>
            <a:pPr marL="457200" lvl="0" indent="-342900" algn="l" rtl="0">
              <a:spcBef>
                <a:spcPts val="0"/>
              </a:spcBef>
              <a:spcAft>
                <a:spcPts val="0"/>
              </a:spcAft>
              <a:buSzPts val="1800"/>
              <a:buChar char="●"/>
            </a:pPr>
            <a:r>
              <a:rPr lang="en"/>
              <a:t>Dental Day at the Capitol 2/14/2018</a:t>
            </a:r>
            <a:endParaRPr/>
          </a:p>
          <a:p>
            <a:pPr marL="457200" lvl="0" indent="-342900" algn="l" rtl="0">
              <a:spcBef>
                <a:spcPts val="0"/>
              </a:spcBef>
              <a:spcAft>
                <a:spcPts val="0"/>
              </a:spcAft>
              <a:buSzPts val="1800"/>
              <a:buChar char="●"/>
            </a:pPr>
            <a:r>
              <a:rPr lang="en"/>
              <a:t>AzCGA met seven times in addition to multiple conference calls and informal meetings, adjusting game plans</a:t>
            </a:r>
            <a:endParaRPr/>
          </a:p>
          <a:p>
            <a:pPr marL="457200" lvl="0" indent="-342900" algn="l" rtl="0">
              <a:spcBef>
                <a:spcPts val="0"/>
              </a:spcBef>
              <a:spcAft>
                <a:spcPts val="0"/>
              </a:spcAft>
              <a:buSzPts val="1800"/>
              <a:buChar char="●"/>
            </a:pPr>
            <a:r>
              <a:rPr lang="en"/>
              <a:t>May 14th, 2018 - end of the legislative session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HB2235 Dental Therapy Sunrise</a:t>
            </a: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Initially introduced as SB1377 by Senator Barto and drafted by the PEW Foundation</a:t>
            </a:r>
            <a:endParaRPr/>
          </a:p>
          <a:p>
            <a:pPr marL="914400" lvl="1" indent="-317500" algn="l" rtl="0">
              <a:spcBef>
                <a:spcPts val="0"/>
              </a:spcBef>
              <a:spcAft>
                <a:spcPts val="0"/>
              </a:spcAft>
              <a:buSzPts val="1400"/>
              <a:buChar char="○"/>
            </a:pPr>
            <a:r>
              <a:rPr lang="en"/>
              <a:t>Supported by a broad coalition of organizations ranging from liberal groups to conservative (Goldwater) and libertarian groups</a:t>
            </a:r>
            <a:endParaRPr/>
          </a:p>
          <a:p>
            <a:pPr marL="914400" lvl="1" indent="-317500" algn="l" rtl="0">
              <a:spcBef>
                <a:spcPts val="0"/>
              </a:spcBef>
              <a:spcAft>
                <a:spcPts val="0"/>
              </a:spcAft>
              <a:buSzPts val="1400"/>
              <a:buChar char="○"/>
            </a:pPr>
            <a:r>
              <a:rPr lang="en"/>
              <a:t>Arizona was the 1st state where PEW used the support of conservative groups to promote and advocate that DT would be the “free market” answer to Arizona’s dental care issue</a:t>
            </a:r>
            <a:endParaRPr/>
          </a:p>
          <a:p>
            <a:pPr marL="914400" lvl="1" indent="-317500" algn="l" rtl="0">
              <a:spcBef>
                <a:spcPts val="0"/>
              </a:spcBef>
              <a:spcAft>
                <a:spcPts val="0"/>
              </a:spcAft>
              <a:buSzPts val="1400"/>
              <a:buChar char="○"/>
            </a:pPr>
            <a:r>
              <a:rPr lang="en"/>
              <a:t>AzDA countered on multiple fronts and took every opportunity to weaken/lessen the impact of the legislation by amendment</a:t>
            </a:r>
            <a:endParaRPr/>
          </a:p>
          <a:p>
            <a:pPr marL="1371600" lvl="2" indent="-317500" algn="l" rtl="0">
              <a:spcBef>
                <a:spcPts val="0"/>
              </a:spcBef>
              <a:spcAft>
                <a:spcPts val="0"/>
              </a:spcAft>
              <a:buSzPts val="1400"/>
              <a:buChar char="■"/>
            </a:pPr>
            <a:r>
              <a:rPr lang="en"/>
              <a:t>supported by ADA SPA grant of $15K per month</a:t>
            </a:r>
            <a:endParaRPr/>
          </a:p>
          <a:p>
            <a:pPr marL="1371600" lvl="2" indent="-317500" algn="l" rtl="0">
              <a:spcBef>
                <a:spcPts val="0"/>
              </a:spcBef>
              <a:spcAft>
                <a:spcPts val="0"/>
              </a:spcAft>
              <a:buSzPts val="1400"/>
              <a:buChar char="■"/>
            </a:pPr>
            <a:r>
              <a:rPr lang="en"/>
              <a:t>Hired 2 additional lobbying firms in addition to AzDA’s lobbyist and a PR firm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SB1377</a:t>
            </a: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Expansive and proposed that any individual with pre-qualifications could complete a 3 year CODA accreditation dental therapy program, pass a WREB examination, and treat patients under general supervision after completing a 400 hour preceptorship under a licensed dentist.</a:t>
            </a:r>
            <a:endParaRPr/>
          </a:p>
          <a:p>
            <a:pPr marL="457200" lvl="0" indent="-342900" algn="l" rtl="0">
              <a:spcBef>
                <a:spcPts val="0"/>
              </a:spcBef>
              <a:spcAft>
                <a:spcPts val="0"/>
              </a:spcAft>
              <a:buSzPts val="1800"/>
              <a:buChar char="●"/>
            </a:pPr>
            <a:r>
              <a:rPr lang="en"/>
              <a:t>Bill double assigned to education and health committees, passed both with close votes</a:t>
            </a:r>
            <a:endParaRPr/>
          </a:p>
          <a:p>
            <a:pPr marL="457200" lvl="0" indent="-342900" algn="l" rtl="0">
              <a:spcBef>
                <a:spcPts val="0"/>
              </a:spcBef>
              <a:spcAft>
                <a:spcPts val="0"/>
              </a:spcAft>
              <a:buSzPts val="1800"/>
              <a:buChar char="●"/>
            </a:pPr>
            <a:r>
              <a:rPr lang="en"/>
              <a:t>Bill amended on house floor to require applicants to be a dental hygienist first and increasing the preceptorship to 1000 hours</a:t>
            </a:r>
            <a:endParaRPr/>
          </a:p>
          <a:p>
            <a:pPr marL="457200" lvl="0" indent="-342900" algn="l" rtl="0">
              <a:spcBef>
                <a:spcPts val="0"/>
              </a:spcBef>
              <a:spcAft>
                <a:spcPts val="0"/>
              </a:spcAft>
              <a:buSzPts val="1800"/>
              <a:buChar char="●"/>
            </a:pPr>
            <a:r>
              <a:rPr lang="en"/>
              <a:t>Bill passed senate by a 22-8 vote and sent to the house</a:t>
            </a:r>
            <a:endParaRPr/>
          </a:p>
          <a:p>
            <a:pPr marL="914400" lvl="1" indent="-317500" algn="l" rtl="0">
              <a:spcBef>
                <a:spcPts val="0"/>
              </a:spcBef>
              <a:spcAft>
                <a:spcPts val="0"/>
              </a:spcAft>
              <a:buSzPts val="1400"/>
              <a:buChar char="○"/>
            </a:pPr>
            <a:r>
              <a:rPr lang="en"/>
              <a:t>Heard in the house health committee with a 3 ½ hour hearing and was defeated by a 5-4 vote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Strike all bill, HB2235 Born</a:t>
            </a:r>
            <a:endParaRPr/>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Legislative tactic where a vehicle bill has already passed the house and then a strike everything amendment is attached to that bill during a senate committee hearing. </a:t>
            </a:r>
            <a:endParaRPr/>
          </a:p>
          <a:p>
            <a:pPr marL="457200" lvl="0" indent="-342900" algn="l" rtl="0">
              <a:spcBef>
                <a:spcPts val="0"/>
              </a:spcBef>
              <a:spcAft>
                <a:spcPts val="0"/>
              </a:spcAft>
              <a:buSzPts val="1800"/>
              <a:buChar char="●"/>
            </a:pPr>
            <a:r>
              <a:rPr lang="en"/>
              <a:t>Tactics</a:t>
            </a:r>
            <a:endParaRPr/>
          </a:p>
          <a:p>
            <a:pPr marL="914400" lvl="1" indent="-317500" algn="l" rtl="0">
              <a:spcBef>
                <a:spcPts val="0"/>
              </a:spcBef>
              <a:spcAft>
                <a:spcPts val="0"/>
              </a:spcAft>
              <a:buSzPts val="1400"/>
              <a:buChar char="○"/>
            </a:pPr>
            <a:r>
              <a:rPr lang="en"/>
              <a:t>bill sitting in a committee with a majority of supporters for DT, Senate Government Committee</a:t>
            </a:r>
            <a:endParaRPr/>
          </a:p>
          <a:p>
            <a:pPr marL="914400" lvl="1" indent="-317500" algn="l" rtl="0">
              <a:spcBef>
                <a:spcPts val="0"/>
              </a:spcBef>
              <a:spcAft>
                <a:spcPts val="0"/>
              </a:spcAft>
              <a:buSzPts val="1400"/>
              <a:buChar char="○"/>
            </a:pPr>
            <a:r>
              <a:rPr lang="en"/>
              <a:t>Limited debate (one minute)</a:t>
            </a:r>
            <a:endParaRPr/>
          </a:p>
          <a:p>
            <a:pPr marL="457200" lvl="0" indent="-342900" algn="l" rtl="0">
              <a:spcBef>
                <a:spcPts val="0"/>
              </a:spcBef>
              <a:spcAft>
                <a:spcPts val="0"/>
              </a:spcAft>
              <a:buSzPts val="1800"/>
              <a:buChar char="●"/>
            </a:pPr>
            <a:r>
              <a:rPr lang="en"/>
              <a:t>Passed Senate committee hearing 5-2</a:t>
            </a:r>
            <a:endParaRPr/>
          </a:p>
          <a:p>
            <a:pPr marL="457200" lvl="0" indent="-342900" algn="l" rtl="0">
              <a:spcBef>
                <a:spcPts val="0"/>
              </a:spcBef>
              <a:spcAft>
                <a:spcPts val="0"/>
              </a:spcAft>
              <a:buSzPts val="1800"/>
              <a:buChar char="●"/>
            </a:pPr>
            <a:r>
              <a:rPr lang="en"/>
              <a:t>Sent to Senate Rules committee, controlled by the President of the Senate</a:t>
            </a:r>
            <a:endParaRPr/>
          </a:p>
          <a:p>
            <a:pPr marL="914400" lvl="1" indent="-317500" algn="l" rtl="0">
              <a:spcBef>
                <a:spcPts val="0"/>
              </a:spcBef>
              <a:spcAft>
                <a:spcPts val="0"/>
              </a:spcAft>
              <a:buSzPts val="1400"/>
              <a:buChar char="○"/>
            </a:pPr>
            <a:r>
              <a:rPr lang="en"/>
              <a:t>President forced both sides to the table to limit the scope of the bill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Bill, HB2235</a:t>
            </a:r>
            <a:endParaRPr/>
          </a:p>
        </p:txBody>
      </p:sp>
      <p:sp>
        <p:nvSpPr>
          <p:cNvPr id="86" name="Google Shape;8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Dental Therapist limited to tribal settings (including urban Indian Health Programs), Federally Qualified Community Health Centers (FQHCs) and other community health centers and not for profit charitable settings treating low-income and underserved individuals</a:t>
            </a:r>
            <a:endParaRPr/>
          </a:p>
          <a:p>
            <a:pPr marL="457200" lvl="0" indent="-342900" algn="l" rtl="0">
              <a:spcBef>
                <a:spcPts val="0"/>
              </a:spcBef>
              <a:spcAft>
                <a:spcPts val="0"/>
              </a:spcAft>
              <a:buSzPts val="1800"/>
              <a:buChar char="●"/>
            </a:pPr>
            <a:r>
              <a:rPr lang="en"/>
              <a:t>If a private practice is providing services under contract with an FQHC, they can work in that setting, but they are limited to treating patients of record of the FQHC who are referred there.</a:t>
            </a:r>
            <a:endParaRPr/>
          </a:p>
          <a:p>
            <a:pPr marL="457200" lvl="0" indent="-342900" algn="l" rtl="0">
              <a:spcBef>
                <a:spcPts val="0"/>
              </a:spcBef>
              <a:spcAft>
                <a:spcPts val="0"/>
              </a:spcAft>
              <a:buSzPts val="1800"/>
              <a:buChar char="●"/>
            </a:pPr>
            <a:r>
              <a:rPr lang="en"/>
              <a:t>DTs are prohibited from billing members of the public or third party payers</a:t>
            </a:r>
            <a:endParaRPr/>
          </a:p>
          <a:p>
            <a:pPr marL="45720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Licensing Requirements</a:t>
            </a:r>
            <a:endParaRPr/>
          </a:p>
        </p:txBody>
      </p:sp>
      <p:sp>
        <p:nvSpPr>
          <p:cNvPr id="92" name="Google Shape;9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Be a licensed hygienist</a:t>
            </a:r>
            <a:endParaRPr/>
          </a:p>
          <a:p>
            <a:pPr marL="457200" lvl="0" indent="-342900" algn="l" rtl="0">
              <a:spcBef>
                <a:spcPts val="0"/>
              </a:spcBef>
              <a:spcAft>
                <a:spcPts val="0"/>
              </a:spcAft>
              <a:buSzPts val="1800"/>
              <a:buChar char="●"/>
            </a:pPr>
            <a:r>
              <a:rPr lang="en"/>
              <a:t>Complete a CODA accredited DT program</a:t>
            </a:r>
            <a:endParaRPr/>
          </a:p>
          <a:p>
            <a:pPr marL="457200" lvl="0" indent="-342900" algn="l" rtl="0">
              <a:spcBef>
                <a:spcPts val="0"/>
              </a:spcBef>
              <a:spcAft>
                <a:spcPts val="0"/>
              </a:spcAft>
              <a:buSzPts val="1800"/>
              <a:buChar char="●"/>
            </a:pPr>
            <a:r>
              <a:rPr lang="en"/>
              <a:t>Successfully pass a WREB clinical examination or its equivalent</a:t>
            </a:r>
            <a:endParaRPr/>
          </a:p>
          <a:p>
            <a:pPr marL="457200" lvl="0" indent="-342900" algn="l" rtl="0">
              <a:spcBef>
                <a:spcPts val="0"/>
              </a:spcBef>
              <a:spcAft>
                <a:spcPts val="0"/>
              </a:spcAft>
              <a:buSzPts val="1800"/>
              <a:buChar char="●"/>
            </a:pPr>
            <a:r>
              <a:rPr lang="en"/>
              <a:t>Must pass the Arizona Jurisprudence exam</a:t>
            </a:r>
            <a:endParaRPr/>
          </a:p>
          <a:p>
            <a:pPr marL="457200" lvl="0" indent="-342900" algn="l" rtl="0">
              <a:spcBef>
                <a:spcPts val="0"/>
              </a:spcBef>
              <a:spcAft>
                <a:spcPts val="0"/>
              </a:spcAft>
              <a:buSzPts val="1800"/>
              <a:buChar char="●"/>
            </a:pPr>
            <a:r>
              <a:rPr lang="en"/>
              <a:t>Must work under direct supervision of an Arizona licensed dentist</a:t>
            </a:r>
            <a:endParaRPr/>
          </a:p>
          <a:p>
            <a:pPr marL="914400" lvl="1" indent="-317500" algn="l" rtl="0">
              <a:spcBef>
                <a:spcPts val="0"/>
              </a:spcBef>
              <a:spcAft>
                <a:spcPts val="0"/>
              </a:spcAft>
              <a:buSzPts val="1400"/>
              <a:buChar char="○"/>
            </a:pPr>
            <a:r>
              <a:rPr lang="en"/>
              <a:t>To work under general supervision under a collaborative practice agreement, they must complete 1000 hours of preceptorship under a licensed Arizona dentist.</a:t>
            </a:r>
            <a:endParaRPr/>
          </a:p>
          <a:p>
            <a:pPr marL="457200" lvl="0" indent="-342900" algn="l" rtl="0">
              <a:spcBef>
                <a:spcPts val="0"/>
              </a:spcBef>
              <a:spcAft>
                <a:spcPts val="0"/>
              </a:spcAft>
              <a:buSzPts val="1800"/>
              <a:buChar char="●"/>
            </a:pPr>
            <a:r>
              <a:rPr lang="en"/>
              <a:t>Licensure by credential</a:t>
            </a:r>
            <a:endParaRPr/>
          </a:p>
          <a:p>
            <a:pPr marL="914400" lvl="1" indent="-317500" algn="l" rtl="0">
              <a:spcBef>
                <a:spcPts val="0"/>
              </a:spcBef>
              <a:spcAft>
                <a:spcPts val="0"/>
              </a:spcAft>
              <a:buSzPts val="1400"/>
              <a:buChar char="○"/>
            </a:pPr>
            <a:r>
              <a:rPr lang="en"/>
              <a:t>Other states licensure must be “substantially equivalent” to Arizona</a:t>
            </a:r>
            <a:endParaRPr/>
          </a:p>
          <a:p>
            <a:pPr marL="914400" lvl="1" indent="-317500" algn="l" rtl="0">
              <a:spcBef>
                <a:spcPts val="0"/>
              </a:spcBef>
              <a:spcAft>
                <a:spcPts val="0"/>
              </a:spcAft>
              <a:buSzPts val="1400"/>
              <a:buChar char="○"/>
            </a:pPr>
            <a:r>
              <a:rPr lang="en"/>
              <a:t>DTs licensed in Alaska or Minnesota would not qualify for license by credential in Arizona</a:t>
            </a:r>
            <a:endParaRPr/>
          </a:p>
          <a:p>
            <a:pPr marL="45720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DT Most Significant Scope of Practice</a:t>
            </a:r>
            <a:endParaRPr/>
          </a:p>
        </p:txBody>
      </p:sp>
      <p:sp>
        <p:nvSpPr>
          <p:cNvPr id="98" name="Google Shape;98;p20"/>
          <p:cNvSpPr txBox="1">
            <a:spLocks noGrp="1"/>
          </p:cNvSpPr>
          <p:nvPr>
            <p:ph type="body" idx="1"/>
          </p:nvPr>
        </p:nvSpPr>
        <p:spPr>
          <a:xfrm>
            <a:off x="311700" y="1210701"/>
            <a:ext cx="8520600" cy="3765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Perform oral evaluation and assessments of dental disease and formulate and individualized treatment plan.</a:t>
            </a:r>
            <a:endParaRPr sz="1400"/>
          </a:p>
          <a:p>
            <a:pPr marL="457200" lvl="0" indent="-317500" algn="l" rtl="0">
              <a:spcBef>
                <a:spcPts val="0"/>
              </a:spcBef>
              <a:spcAft>
                <a:spcPts val="0"/>
              </a:spcAft>
              <a:buSzPts val="1400"/>
              <a:buChar char="●"/>
            </a:pPr>
            <a:r>
              <a:rPr lang="en" sz="1400"/>
              <a:t>​Anything that is within the scope of practice of a dental hygienist, expanded function dental assistant or dental assistant</a:t>
            </a:r>
            <a:endParaRPr sz="1400"/>
          </a:p>
          <a:p>
            <a:pPr marL="457200" lvl="0" indent="-317500" algn="l" rtl="0">
              <a:spcBef>
                <a:spcPts val="0"/>
              </a:spcBef>
              <a:spcAft>
                <a:spcPts val="0"/>
              </a:spcAft>
              <a:buSzPts val="1400"/>
              <a:buChar char="●"/>
            </a:pPr>
            <a:r>
              <a:rPr lang="en" sz="1400"/>
              <a:t>Administer nitrous oxide analgesia and local anesthetics.</a:t>
            </a:r>
            <a:endParaRPr sz="1400"/>
          </a:p>
          <a:p>
            <a:pPr marL="457200" lvl="0" indent="-317500" algn="l" rtl="0">
              <a:spcBef>
                <a:spcPts val="0"/>
              </a:spcBef>
              <a:spcAft>
                <a:spcPts val="0"/>
              </a:spcAft>
              <a:buSzPts val="1400"/>
              <a:buChar char="●"/>
            </a:pPr>
            <a:r>
              <a:rPr lang="en" sz="1400"/>
              <a:t>Perform simple extractions of erupted primary teeth.</a:t>
            </a:r>
            <a:endParaRPr sz="1400"/>
          </a:p>
          <a:p>
            <a:pPr marL="457200" lvl="0" indent="-317500" algn="l" rtl="0">
              <a:spcBef>
                <a:spcPts val="0"/>
              </a:spcBef>
              <a:spcAft>
                <a:spcPts val="0"/>
              </a:spcAft>
              <a:buSzPts val="1400"/>
              <a:buChar char="●"/>
            </a:pPr>
            <a:r>
              <a:rPr lang="en" sz="1400"/>
              <a:t>Perform non-surgical extractions of periodontally diseased permanent teeth that exhibit plus-3 mobility and that are not impacted, fractured, unerupted or in need of sectioning for removal.</a:t>
            </a:r>
            <a:endParaRPr sz="1400"/>
          </a:p>
          <a:p>
            <a:pPr marL="914400" lvl="1" indent="-317500" algn="l" rtl="0">
              <a:spcBef>
                <a:spcPts val="0"/>
              </a:spcBef>
              <a:spcAft>
                <a:spcPts val="0"/>
              </a:spcAft>
              <a:buSzPts val="1400"/>
              <a:buChar char="○"/>
            </a:pPr>
            <a:r>
              <a:rPr lang="en" sz="1400"/>
              <a:t>These extractions may only be performed under direct supervision.</a:t>
            </a:r>
            <a:endParaRPr/>
          </a:p>
          <a:p>
            <a:pPr marL="457200" lvl="0" indent="-317500" algn="l" rtl="0">
              <a:spcBef>
                <a:spcPts val="0"/>
              </a:spcBef>
              <a:spcAft>
                <a:spcPts val="0"/>
              </a:spcAft>
              <a:buSzPts val="1400"/>
              <a:buChar char="●"/>
            </a:pPr>
            <a:r>
              <a:rPr lang="en" sz="1400"/>
              <a:t>Prepare and place direct restorations in primary and permanent teeth.</a:t>
            </a:r>
            <a:endParaRPr sz="1400"/>
          </a:p>
          <a:p>
            <a:pPr marL="457200" lvl="0" indent="-317500" algn="l" rtl="0">
              <a:spcBef>
                <a:spcPts val="0"/>
              </a:spcBef>
              <a:spcAft>
                <a:spcPts val="0"/>
              </a:spcAft>
              <a:buSzPts val="1400"/>
              <a:buChar char="●"/>
            </a:pPr>
            <a:r>
              <a:rPr lang="en" sz="1400"/>
              <a:t>Fabricate and place single tooth temporary crowns.</a:t>
            </a:r>
            <a:endParaRPr sz="1400"/>
          </a:p>
          <a:p>
            <a:pPr marL="457200" lvl="0" indent="-317500" algn="l" rtl="0">
              <a:spcBef>
                <a:spcPts val="0"/>
              </a:spcBef>
              <a:spcAft>
                <a:spcPts val="0"/>
              </a:spcAft>
              <a:buSzPts val="1400"/>
              <a:buChar char="●"/>
            </a:pPr>
            <a:r>
              <a:rPr lang="en" sz="1400"/>
              <a:t>Fabricate and place pre-formed crowns on primary teeth.</a:t>
            </a:r>
            <a:endParaRPr sz="1400"/>
          </a:p>
          <a:p>
            <a:pPr marL="457200" lvl="0" indent="-317500" algn="l" rtl="0">
              <a:spcBef>
                <a:spcPts val="0"/>
              </a:spcBef>
              <a:spcAft>
                <a:spcPts val="0"/>
              </a:spcAft>
              <a:buSzPts val="1400"/>
              <a:buChar char="●"/>
            </a:pPr>
            <a:r>
              <a:rPr lang="en" sz="1400"/>
              <a:t>Perform indirect and direct pulp capping on permanent teeth.</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DT in a Tribal Setting</a:t>
            </a:r>
            <a:endParaRPr/>
          </a:p>
        </p:txBody>
      </p:sp>
      <p:sp>
        <p:nvSpPr>
          <p:cNvPr id="104" name="Google Shape;10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Not required to meet state requirements, they are sovereign entities</a:t>
            </a:r>
            <a:endParaRPr/>
          </a:p>
          <a:p>
            <a:pPr marL="457200" lvl="0" indent="-342900" algn="l" rtl="0">
              <a:spcBef>
                <a:spcPts val="0"/>
              </a:spcBef>
              <a:spcAft>
                <a:spcPts val="0"/>
              </a:spcAft>
              <a:buSzPts val="1800"/>
              <a:buChar char="●"/>
            </a:pPr>
            <a:r>
              <a:rPr lang="en"/>
              <a:t>State must recognize the provider type in order for tribes to receive Federal Medicaid reimbursement for services provided by DTs</a:t>
            </a:r>
            <a:endParaRPr/>
          </a:p>
          <a:p>
            <a:pPr marL="457200" lvl="0" indent="-342900" algn="l" rtl="0">
              <a:spcBef>
                <a:spcPts val="0"/>
              </a:spcBef>
              <a:spcAft>
                <a:spcPts val="0"/>
              </a:spcAft>
              <a:buSzPts val="1800"/>
              <a:buChar char="●"/>
            </a:pPr>
            <a:r>
              <a:rPr lang="en"/>
              <a:t>New DT bills in the future, looking for reimbursement vehicle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791</Words>
  <Application>Microsoft Office PowerPoint</Application>
  <PresentationFormat>On-screen Show (16:9)</PresentationFormat>
  <Paragraphs>60</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Simple Light</vt:lpstr>
      <vt:lpstr>Dental Therapy Rollercoaster in Arizona</vt:lpstr>
      <vt:lpstr>Timeline</vt:lpstr>
      <vt:lpstr>HB2235 Dental Therapy Sunrise</vt:lpstr>
      <vt:lpstr>SB1377</vt:lpstr>
      <vt:lpstr>Strike all bill, HB2235 Born</vt:lpstr>
      <vt:lpstr>Final Bill, HB2235</vt:lpstr>
      <vt:lpstr>Licensing Requirements</vt:lpstr>
      <vt:lpstr>DT Most Significant Scope of Practice</vt:lpstr>
      <vt:lpstr>DT in a Tribal Setting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Therapy Rollercoaster in Arizona</dc:title>
  <dc:creator>Margaret Bjerklie</dc:creator>
  <cp:lastModifiedBy>Margaret Bjerklie</cp:lastModifiedBy>
  <cp:revision>1</cp:revision>
  <dcterms:modified xsi:type="dcterms:W3CDTF">2018-09-25T09:45:53Z</dcterms:modified>
</cp:coreProperties>
</file>