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6" r:id="rId2"/>
    <p:sldMasterId id="2147483708" r:id="rId3"/>
  </p:sldMasterIdLst>
  <p:sldIdLst>
    <p:sldId id="256" r:id="rId4"/>
    <p:sldId id="257" r:id="rId5"/>
    <p:sldId id="288" r:id="rId6"/>
    <p:sldId id="289" r:id="rId7"/>
    <p:sldId id="258" r:id="rId8"/>
    <p:sldId id="259" r:id="rId9"/>
    <p:sldId id="287" r:id="rId10"/>
    <p:sldId id="267" r:id="rId11"/>
    <p:sldId id="286" r:id="rId12"/>
    <p:sldId id="285" r:id="rId13"/>
    <p:sldId id="269" r:id="rId14"/>
    <p:sldId id="268" r:id="rId15"/>
    <p:sldId id="262" r:id="rId16"/>
    <p:sldId id="264" r:id="rId17"/>
    <p:sldId id="265" r:id="rId18"/>
    <p:sldId id="281" r:id="rId19"/>
    <p:sldId id="270" r:id="rId20"/>
    <p:sldId id="260" r:id="rId21"/>
    <p:sldId id="271" r:id="rId22"/>
    <p:sldId id="278" r:id="rId23"/>
    <p:sldId id="272" r:id="rId24"/>
    <p:sldId id="283" r:id="rId25"/>
    <p:sldId id="277" r:id="rId26"/>
    <p:sldId id="282" r:id="rId27"/>
    <p:sldId id="284" r:id="rId28"/>
    <p:sldId id="279"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38" autoAdjust="0"/>
    <p:restoredTop sz="94660"/>
  </p:normalViewPr>
  <p:slideViewPr>
    <p:cSldViewPr snapToGrid="0">
      <p:cViewPr varScale="1">
        <p:scale>
          <a:sx n="74" d="100"/>
          <a:sy n="74" d="100"/>
        </p:scale>
        <p:origin x="-504"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42"/>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5DCDCB5-C30E-4EA7-87C1-1B5784BEBE8A}" type="datetimeFigureOut">
              <a:rPr lang="en-US" smtClean="0">
                <a:solidFill>
                  <a:prstClr val="black">
                    <a:tint val="75000"/>
                  </a:prstClr>
                </a:solidFill>
              </a:rPr>
              <a:pPr/>
              <a:t>9/23/2018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0F1524E-1135-4A30-914F-BB5D037C2B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4623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DCDCB5-C30E-4EA7-87C1-1B5784BEBE8A}" type="datetimeFigureOut">
              <a:rPr lang="en-US" smtClean="0">
                <a:solidFill>
                  <a:prstClr val="black">
                    <a:tint val="75000"/>
                  </a:prstClr>
                </a:solidFill>
              </a:rPr>
              <a:pPr/>
              <a:t>9/23/2018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0F1524E-1135-4A30-914F-BB5D037C2B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7954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14" y="274656"/>
            <a:ext cx="2743201"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5" y="274656"/>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DCDCB5-C30E-4EA7-87C1-1B5784BEBE8A}" type="datetimeFigureOut">
              <a:rPr lang="en-US" smtClean="0">
                <a:solidFill>
                  <a:prstClr val="black">
                    <a:tint val="75000"/>
                  </a:prstClr>
                </a:solidFill>
              </a:rPr>
              <a:pPr/>
              <a:t>9/23/2018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0F1524E-1135-4A30-914F-BB5D037C2B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72636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2"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60" y="2166366"/>
            <a:ext cx="11471565" cy="1739347"/>
          </a:xfrm>
        </p:spPr>
        <p:txBody>
          <a:bodyPr tIns="45720" bIns="45720" anchor="ctr">
            <a:normAutofit/>
          </a:bodyPr>
          <a:lstStyle>
            <a:lvl1pPr algn="ctr">
              <a:lnSpc>
                <a:spcPct val="80000"/>
              </a:lnSpc>
              <a:defRPr sz="4500" spc="113" baseline="0"/>
            </a:lvl1pPr>
          </a:lstStyle>
          <a:p>
            <a:r>
              <a:rPr lang="en-US" smtClean="0"/>
              <a:t>Click to edit Master title style</a:t>
            </a:r>
            <a:endParaRPr lang="en-US" dirty="0"/>
          </a:p>
        </p:txBody>
      </p:sp>
      <p:sp>
        <p:nvSpPr>
          <p:cNvPr id="3" name="Subtitle 2"/>
          <p:cNvSpPr>
            <a:spLocks noGrp="1"/>
          </p:cNvSpPr>
          <p:nvPr>
            <p:ph type="subTitle" idx="1"/>
          </p:nvPr>
        </p:nvSpPr>
        <p:spPr>
          <a:xfrm>
            <a:off x="1524000" y="3996252"/>
            <a:ext cx="9144000" cy="1309255"/>
          </a:xfrm>
        </p:spPr>
        <p:txBody>
          <a:bodyPr>
            <a:normAutofit/>
          </a:bodyPr>
          <a:lstStyle>
            <a:lvl1pPr marL="0" indent="0" algn="ctr">
              <a:buNone/>
              <a:defRPr sz="1500"/>
            </a:lvl1pPr>
            <a:lvl2pPr marL="342900" indent="0" algn="ctr">
              <a:buNone/>
              <a:defRPr sz="1500"/>
            </a:lvl2pPr>
            <a:lvl3pPr marL="685800" indent="0" algn="ctr">
              <a:buNone/>
              <a:defRPr sz="15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A27F3F0-36D6-4B70-A22B-9B84D352E374}" type="datetimeFigureOut">
              <a:rPr lang="en-US" smtClean="0"/>
              <a:t>9/23/2018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3841D3-FEE1-49D6-861C-C3F3D68B6529}" type="slidenum">
              <a:rPr lang="en-US" smtClean="0"/>
              <a:t>‹#›</a:t>
            </a:fld>
            <a:endParaRPr lang="en-US"/>
          </a:p>
        </p:txBody>
      </p:sp>
      <p:sp>
        <p:nvSpPr>
          <p:cNvPr id="8" name="Rectangle 7"/>
          <p:cNvSpPr/>
          <p:nvPr/>
        </p:nvSpPr>
        <p:spPr>
          <a:xfrm>
            <a:off x="-6843" y="5873480"/>
            <a:ext cx="12192000" cy="812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35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04218" y="5889260"/>
            <a:ext cx="3775165" cy="777240"/>
          </a:xfrm>
          <a:prstGeom prst="rect">
            <a:avLst/>
          </a:prstGeom>
        </p:spPr>
      </p:pic>
    </p:spTree>
    <p:extLst>
      <p:ext uri="{BB962C8B-B14F-4D97-AF65-F5344CB8AC3E}">
        <p14:creationId xmlns:p14="http://schemas.microsoft.com/office/powerpoint/2010/main" val="22777411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A27F3F0-36D6-4B70-A22B-9B84D352E374}" type="datetimeFigureOut">
              <a:rPr lang="en-US" smtClean="0"/>
              <a:t>9/23/2018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3841D3-FEE1-49D6-861C-C3F3D68B6529}" type="slidenum">
              <a:rPr lang="en-US" smtClean="0"/>
              <a:t>‹#›</a:t>
            </a:fld>
            <a:endParaRPr lang="en-US"/>
          </a:p>
        </p:txBody>
      </p:sp>
      <p:sp>
        <p:nvSpPr>
          <p:cNvPr id="7" name="Rectangle 6"/>
          <p:cNvSpPr/>
          <p:nvPr/>
        </p:nvSpPr>
        <p:spPr>
          <a:xfrm>
            <a:off x="0" y="5869267"/>
            <a:ext cx="12192000" cy="812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35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1060" y="5885047"/>
            <a:ext cx="3775165" cy="777240"/>
          </a:xfrm>
          <a:prstGeom prst="rect">
            <a:avLst/>
          </a:prstGeom>
        </p:spPr>
      </p:pic>
    </p:spTree>
    <p:extLst>
      <p:ext uri="{BB962C8B-B14F-4D97-AF65-F5344CB8AC3E}">
        <p14:creationId xmlns:p14="http://schemas.microsoft.com/office/powerpoint/2010/main" val="208994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2"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4500" b="0" spc="113"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33191" y="4010336"/>
            <a:ext cx="10515600" cy="1174639"/>
          </a:xfrm>
        </p:spPr>
        <p:txBody>
          <a:bodyPr anchor="t">
            <a:normAutofit/>
          </a:bodyPr>
          <a:lstStyle>
            <a:lvl1pPr marL="0" indent="0" algn="ctr">
              <a:buNone/>
              <a:defRPr sz="15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FA27F3F0-36D6-4B70-A22B-9B84D352E374}" type="datetimeFigureOut">
              <a:rPr lang="en-US" smtClean="0"/>
              <a:t>9/23/2018</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853841D3-FEE1-49D6-861C-C3F3D68B6529}" type="slidenum">
              <a:rPr lang="en-US" smtClean="0"/>
              <a:t>‹#›</a:t>
            </a:fld>
            <a:endParaRPr lang="en-US"/>
          </a:p>
        </p:txBody>
      </p:sp>
      <p:sp>
        <p:nvSpPr>
          <p:cNvPr id="8" name="Rectangle 7"/>
          <p:cNvSpPr/>
          <p:nvPr/>
        </p:nvSpPr>
        <p:spPr>
          <a:xfrm>
            <a:off x="-12700" y="5860780"/>
            <a:ext cx="12192000" cy="812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35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98360" y="5863860"/>
            <a:ext cx="3775165" cy="777240"/>
          </a:xfrm>
          <a:prstGeom prst="rect">
            <a:avLst/>
          </a:prstGeom>
          <a:solidFill>
            <a:schemeClr val="bg1"/>
          </a:solidFill>
          <a:ln>
            <a:solidFill>
              <a:schemeClr val="bg1"/>
            </a:solidFill>
          </a:ln>
        </p:spPr>
      </p:pic>
    </p:spTree>
    <p:extLst>
      <p:ext uri="{BB962C8B-B14F-4D97-AF65-F5344CB8AC3E}">
        <p14:creationId xmlns:p14="http://schemas.microsoft.com/office/powerpoint/2010/main" val="2765554323"/>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A27F3F0-36D6-4B70-A22B-9B84D352E374}" type="datetimeFigureOut">
              <a:rPr lang="en-US" smtClean="0"/>
              <a:t>9/23/2018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3841D3-FEE1-49D6-861C-C3F3D68B6529}" type="slidenum">
              <a:rPr lang="en-US" smtClean="0"/>
              <a:t>‹#›</a:t>
            </a:fld>
            <a:endParaRPr lang="en-US"/>
          </a:p>
        </p:txBody>
      </p:sp>
      <p:sp>
        <p:nvSpPr>
          <p:cNvPr id="9" name="Rectangle 8"/>
          <p:cNvSpPr/>
          <p:nvPr/>
        </p:nvSpPr>
        <p:spPr>
          <a:xfrm>
            <a:off x="-12700" y="5869267"/>
            <a:ext cx="12192000" cy="812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35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98360" y="5885047"/>
            <a:ext cx="3775165" cy="777240"/>
          </a:xfrm>
          <a:prstGeom prst="rect">
            <a:avLst/>
          </a:prstGeom>
        </p:spPr>
      </p:pic>
    </p:spTree>
    <p:extLst>
      <p:ext uri="{BB962C8B-B14F-4D97-AF65-F5344CB8AC3E}">
        <p14:creationId xmlns:p14="http://schemas.microsoft.com/office/powerpoint/2010/main" val="1717118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1575"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31231" y="1913470"/>
            <a:ext cx="4754880" cy="743094"/>
          </a:xfrm>
        </p:spPr>
        <p:txBody>
          <a:bodyPr anchor="ctr">
            <a:normAutofit/>
          </a:bodyPr>
          <a:lstStyle>
            <a:lvl1pPr marL="0" indent="0">
              <a:buNone/>
              <a:defRPr sz="1575"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231231" y="2656564"/>
            <a:ext cx="4754880" cy="35661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A27F3F0-36D6-4B70-A22B-9B84D352E374}" type="datetimeFigureOut">
              <a:rPr lang="en-US" smtClean="0"/>
              <a:t>9/23/2018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3841D3-FEE1-49D6-861C-C3F3D68B6529}" type="slidenum">
              <a:rPr lang="en-US" smtClean="0"/>
              <a:t>‹#›</a:t>
            </a:fld>
            <a:endParaRPr lang="en-US"/>
          </a:p>
        </p:txBody>
      </p:sp>
      <p:sp>
        <p:nvSpPr>
          <p:cNvPr id="11" name="Rectangle 10"/>
          <p:cNvSpPr/>
          <p:nvPr/>
        </p:nvSpPr>
        <p:spPr>
          <a:xfrm>
            <a:off x="0" y="5861318"/>
            <a:ext cx="12192000" cy="812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35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96344" y="5879064"/>
            <a:ext cx="3775165" cy="777240"/>
          </a:xfrm>
          <a:prstGeom prst="rect">
            <a:avLst/>
          </a:prstGeom>
        </p:spPr>
      </p:pic>
    </p:spTree>
    <p:extLst>
      <p:ext uri="{BB962C8B-B14F-4D97-AF65-F5344CB8AC3E}">
        <p14:creationId xmlns:p14="http://schemas.microsoft.com/office/powerpoint/2010/main" val="17535579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A27F3F0-36D6-4B70-A22B-9B84D352E374}" type="datetimeFigureOut">
              <a:rPr lang="en-US" smtClean="0"/>
              <a:t>9/23/2018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3841D3-FEE1-49D6-861C-C3F3D68B6529}" type="slidenum">
              <a:rPr lang="en-US" smtClean="0"/>
              <a:t>‹#›</a:t>
            </a:fld>
            <a:endParaRPr lang="en-US"/>
          </a:p>
        </p:txBody>
      </p:sp>
      <p:sp>
        <p:nvSpPr>
          <p:cNvPr id="6" name="Rectangle 5"/>
          <p:cNvSpPr/>
          <p:nvPr/>
        </p:nvSpPr>
        <p:spPr>
          <a:xfrm>
            <a:off x="0" y="5860780"/>
            <a:ext cx="12192000" cy="812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35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1060" y="5876560"/>
            <a:ext cx="3775165" cy="777240"/>
          </a:xfrm>
          <a:prstGeom prst="rect">
            <a:avLst/>
          </a:prstGeom>
        </p:spPr>
      </p:pic>
    </p:spTree>
    <p:extLst>
      <p:ext uri="{BB962C8B-B14F-4D97-AF65-F5344CB8AC3E}">
        <p14:creationId xmlns:p14="http://schemas.microsoft.com/office/powerpoint/2010/main" val="38121883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27F3F0-36D6-4B70-A22B-9B84D352E374}" type="datetimeFigureOut">
              <a:rPr lang="en-US" smtClean="0"/>
              <a:t>9/23/2018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3841D3-FEE1-49D6-861C-C3F3D68B6529}" type="slidenum">
              <a:rPr lang="en-US" smtClean="0"/>
              <a:t>‹#›</a:t>
            </a:fld>
            <a:endParaRPr lang="en-US"/>
          </a:p>
        </p:txBody>
      </p:sp>
      <p:sp>
        <p:nvSpPr>
          <p:cNvPr id="5" name="Rectangle 4"/>
          <p:cNvSpPr/>
          <p:nvPr/>
        </p:nvSpPr>
        <p:spPr>
          <a:xfrm>
            <a:off x="-12700" y="5860780"/>
            <a:ext cx="12192000" cy="812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35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98360" y="5876560"/>
            <a:ext cx="3775165" cy="777240"/>
          </a:xfrm>
          <a:prstGeom prst="rect">
            <a:avLst/>
          </a:prstGeom>
        </p:spPr>
      </p:pic>
    </p:spTree>
    <p:extLst>
      <p:ext uri="{BB962C8B-B14F-4D97-AF65-F5344CB8AC3E}">
        <p14:creationId xmlns:p14="http://schemas.microsoft.com/office/powerpoint/2010/main" val="14911757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789023" y="2147488"/>
            <a:ext cx="3200400" cy="3432319"/>
          </a:xfrm>
        </p:spPr>
        <p:txBody>
          <a:bodyPr>
            <a:normAutofit/>
          </a:bodyPr>
          <a:lstStyle>
            <a:lvl1pPr marL="0" indent="0">
              <a:lnSpc>
                <a:spcPct val="95000"/>
              </a:lnSpc>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27F3F0-36D6-4B70-A22B-9B84D352E374}" type="datetimeFigureOut">
              <a:rPr lang="en-US" smtClean="0"/>
              <a:t>9/23/2018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3841D3-FEE1-49D6-861C-C3F3D68B6529}" type="slidenum">
              <a:rPr lang="en-US" smtClean="0"/>
              <a:t>‹#›</a:t>
            </a:fld>
            <a:endParaRPr lang="en-US"/>
          </a:p>
        </p:txBody>
      </p:sp>
      <p:sp>
        <p:nvSpPr>
          <p:cNvPr id="9" name="Rectangle 8"/>
          <p:cNvSpPr/>
          <p:nvPr/>
        </p:nvSpPr>
        <p:spPr>
          <a:xfrm>
            <a:off x="0" y="5877734"/>
            <a:ext cx="12192000" cy="812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35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1060" y="5893514"/>
            <a:ext cx="3775165" cy="777240"/>
          </a:xfrm>
          <a:prstGeom prst="rect">
            <a:avLst/>
          </a:prstGeom>
        </p:spPr>
      </p:pic>
    </p:spTree>
    <p:extLst>
      <p:ext uri="{BB962C8B-B14F-4D97-AF65-F5344CB8AC3E}">
        <p14:creationId xmlns:p14="http://schemas.microsoft.com/office/powerpoint/2010/main" val="2465953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DCDCB5-C30E-4EA7-87C1-1B5784BEBE8A}" type="datetimeFigureOut">
              <a:rPr lang="en-US" smtClean="0">
                <a:solidFill>
                  <a:prstClr val="black">
                    <a:tint val="75000"/>
                  </a:prstClr>
                </a:solidFill>
              </a:rPr>
              <a:pPr/>
              <a:t>9/23/2018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0F1524E-1135-4A30-914F-BB5D037C2B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66682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18261" y="2111897"/>
            <a:ext cx="5463540" cy="3506451"/>
          </a:xfrm>
          <a:solidFill>
            <a:schemeClr val="tx2">
              <a:lumMod val="60000"/>
              <a:lumOff val="40000"/>
            </a:schemeClr>
          </a:solidFill>
        </p:spPr>
        <p:txBody>
          <a:bodyPr tIns="365760" anchor="t"/>
          <a:lstStyle>
            <a:lvl1pPr marL="0" indent="0" algn="ctr">
              <a:buNone/>
              <a:defRPr sz="2400">
                <a:solidFill>
                  <a:schemeClr val="tx1">
                    <a:lumMod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27F3F0-36D6-4B70-A22B-9B84D352E374}" type="datetimeFigureOut">
              <a:rPr lang="en-US" smtClean="0"/>
              <a:t>9/23/2018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3841D3-FEE1-49D6-861C-C3F3D68B6529}" type="slidenum">
              <a:rPr lang="en-US" smtClean="0"/>
              <a:t>‹#›</a:t>
            </a:fld>
            <a:endParaRPr lang="en-US"/>
          </a:p>
        </p:txBody>
      </p:sp>
      <p:sp>
        <p:nvSpPr>
          <p:cNvPr id="9" name="Rectangle 8"/>
          <p:cNvSpPr/>
          <p:nvPr/>
        </p:nvSpPr>
        <p:spPr>
          <a:xfrm>
            <a:off x="0" y="5859061"/>
            <a:ext cx="12192000" cy="812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35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1060" y="5874841"/>
            <a:ext cx="3775165" cy="777240"/>
          </a:xfrm>
          <a:prstGeom prst="rect">
            <a:avLst/>
          </a:prstGeom>
        </p:spPr>
      </p:pic>
    </p:spTree>
    <p:extLst>
      <p:ext uri="{BB962C8B-B14F-4D97-AF65-F5344CB8AC3E}">
        <p14:creationId xmlns:p14="http://schemas.microsoft.com/office/powerpoint/2010/main" val="11666355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A27F3F0-36D6-4B70-A22B-9B84D352E374}" type="datetimeFigureOut">
              <a:rPr lang="en-US" smtClean="0"/>
              <a:t>9/23/2018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3841D3-FEE1-49D6-861C-C3F3D68B6529}" type="slidenum">
              <a:rPr lang="en-US" smtClean="0"/>
              <a:t>‹#›</a:t>
            </a:fld>
            <a:endParaRPr lang="en-US"/>
          </a:p>
        </p:txBody>
      </p:sp>
      <p:sp>
        <p:nvSpPr>
          <p:cNvPr id="7" name="Rectangle 6"/>
          <p:cNvSpPr/>
          <p:nvPr/>
        </p:nvSpPr>
        <p:spPr>
          <a:xfrm>
            <a:off x="0" y="5862320"/>
            <a:ext cx="12192000" cy="812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35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1060" y="5878100"/>
            <a:ext cx="3775165" cy="777240"/>
          </a:xfrm>
          <a:prstGeom prst="rect">
            <a:avLst/>
          </a:prstGeom>
        </p:spPr>
      </p:pic>
    </p:spTree>
    <p:extLst>
      <p:ext uri="{BB962C8B-B14F-4D97-AF65-F5344CB8AC3E}">
        <p14:creationId xmlns:p14="http://schemas.microsoft.com/office/powerpoint/2010/main" val="25353957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5" y="274638"/>
            <a:ext cx="240238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274638"/>
            <a:ext cx="7973291"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1" y="6422856"/>
            <a:ext cx="2743196" cy="365125"/>
          </a:xfrm>
        </p:spPr>
        <p:txBody>
          <a:bodyPr/>
          <a:lstStyle/>
          <a:p>
            <a:fld id="{FA27F3F0-36D6-4B70-A22B-9B84D352E374}" type="datetimeFigureOut">
              <a:rPr lang="en-US" smtClean="0"/>
              <a:t>9/23/2018</a:t>
            </a:fld>
            <a:endParaRPr lang="en-US"/>
          </a:p>
        </p:txBody>
      </p:sp>
      <p:sp>
        <p:nvSpPr>
          <p:cNvPr id="5" name="Footer Placeholder 4"/>
          <p:cNvSpPr>
            <a:spLocks noGrp="1"/>
          </p:cNvSpPr>
          <p:nvPr>
            <p:ph type="ftr" sz="quarter" idx="11"/>
          </p:nvPr>
        </p:nvSpPr>
        <p:spPr>
          <a:xfrm>
            <a:off x="3776136" y="6422856"/>
            <a:ext cx="4279669" cy="365125"/>
          </a:xfrm>
        </p:spPr>
        <p:txBody>
          <a:bodyPr/>
          <a:lstStyle/>
          <a:p>
            <a:endParaRPr lang="en-US"/>
          </a:p>
        </p:txBody>
      </p:sp>
      <p:sp>
        <p:nvSpPr>
          <p:cNvPr id="6" name="Slide Number Placeholder 5"/>
          <p:cNvSpPr>
            <a:spLocks noGrp="1"/>
          </p:cNvSpPr>
          <p:nvPr>
            <p:ph type="sldNum" sz="quarter" idx="12"/>
          </p:nvPr>
        </p:nvSpPr>
        <p:spPr>
          <a:xfrm>
            <a:off x="8073050" y="6422856"/>
            <a:ext cx="879759" cy="365125"/>
          </a:xfrm>
        </p:spPr>
        <p:txBody>
          <a:bodyPr/>
          <a:lstStyle/>
          <a:p>
            <a:fld id="{853841D3-FEE1-49D6-861C-C3F3D68B6529}" type="slidenum">
              <a:rPr lang="en-US" smtClean="0"/>
              <a:t>‹#›</a:t>
            </a:fld>
            <a:endParaRPr lang="en-US"/>
          </a:p>
        </p:txBody>
      </p:sp>
    </p:spTree>
    <p:extLst>
      <p:ext uri="{BB962C8B-B14F-4D97-AF65-F5344CB8AC3E}">
        <p14:creationId xmlns:p14="http://schemas.microsoft.com/office/powerpoint/2010/main" val="34144559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2"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60" y="2166366"/>
            <a:ext cx="11471565" cy="1739347"/>
          </a:xfrm>
        </p:spPr>
        <p:txBody>
          <a:bodyPr tIns="45720" bIns="45720" anchor="ctr">
            <a:normAutofit/>
          </a:bodyPr>
          <a:lstStyle>
            <a:lvl1pPr algn="ctr">
              <a:lnSpc>
                <a:spcPct val="80000"/>
              </a:lnSpc>
              <a:defRPr sz="4500" spc="113" baseline="0"/>
            </a:lvl1pPr>
          </a:lstStyle>
          <a:p>
            <a:r>
              <a:rPr lang="en-US" smtClean="0"/>
              <a:t>Click to edit Master title style</a:t>
            </a:r>
            <a:endParaRPr lang="en-US" dirty="0"/>
          </a:p>
        </p:txBody>
      </p:sp>
      <p:sp>
        <p:nvSpPr>
          <p:cNvPr id="3" name="Subtitle 2"/>
          <p:cNvSpPr>
            <a:spLocks noGrp="1"/>
          </p:cNvSpPr>
          <p:nvPr>
            <p:ph type="subTitle" idx="1"/>
          </p:nvPr>
        </p:nvSpPr>
        <p:spPr>
          <a:xfrm>
            <a:off x="1524000" y="3996252"/>
            <a:ext cx="9144000" cy="1309255"/>
          </a:xfrm>
        </p:spPr>
        <p:txBody>
          <a:bodyPr>
            <a:normAutofit/>
          </a:bodyPr>
          <a:lstStyle>
            <a:lvl1pPr marL="0" indent="0" algn="ctr">
              <a:buNone/>
              <a:defRPr sz="1500"/>
            </a:lvl1pPr>
            <a:lvl2pPr marL="342900" indent="0" algn="ctr">
              <a:buNone/>
              <a:defRPr sz="1500"/>
            </a:lvl2pPr>
            <a:lvl3pPr marL="685800" indent="0" algn="ctr">
              <a:buNone/>
              <a:defRPr sz="15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5DCDCB5-C30E-4EA7-87C1-1B5784BEBE8A}" type="datetimeFigureOut">
              <a:rPr lang="en-US" smtClean="0">
                <a:solidFill>
                  <a:prstClr val="black">
                    <a:tint val="75000"/>
                  </a:prstClr>
                </a:solidFill>
              </a:rPr>
              <a:pPr/>
              <a:t>9/23/2018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0F1524E-1135-4A30-914F-BB5D037C2B50}" type="slidenum">
              <a:rPr lang="en-US" smtClean="0">
                <a:solidFill>
                  <a:prstClr val="black">
                    <a:tint val="75000"/>
                  </a:prstClr>
                </a:solidFill>
              </a:rPr>
              <a:pPr/>
              <a:t>‹#›</a:t>
            </a:fld>
            <a:endParaRPr lang="en-US">
              <a:solidFill>
                <a:prstClr val="black">
                  <a:tint val="75000"/>
                </a:prstClr>
              </a:solidFill>
            </a:endParaRPr>
          </a:p>
        </p:txBody>
      </p:sp>
      <p:sp>
        <p:nvSpPr>
          <p:cNvPr id="8" name="Rectangle 7"/>
          <p:cNvSpPr/>
          <p:nvPr/>
        </p:nvSpPr>
        <p:spPr>
          <a:xfrm>
            <a:off x="-6843" y="5873480"/>
            <a:ext cx="12192000" cy="812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35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04218" y="5889260"/>
            <a:ext cx="3775165" cy="777240"/>
          </a:xfrm>
          <a:prstGeom prst="rect">
            <a:avLst/>
          </a:prstGeom>
        </p:spPr>
      </p:pic>
    </p:spTree>
    <p:extLst>
      <p:ext uri="{BB962C8B-B14F-4D97-AF65-F5344CB8AC3E}">
        <p14:creationId xmlns:p14="http://schemas.microsoft.com/office/powerpoint/2010/main" val="3739919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DCDCB5-C30E-4EA7-87C1-1B5784BEBE8A}" type="datetimeFigureOut">
              <a:rPr lang="en-US" smtClean="0">
                <a:solidFill>
                  <a:prstClr val="black">
                    <a:tint val="75000"/>
                  </a:prstClr>
                </a:solidFill>
              </a:rPr>
              <a:pPr/>
              <a:t>9/23/2018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0F1524E-1135-4A30-914F-BB5D037C2B50}" type="slidenum">
              <a:rPr lang="en-US" smtClean="0">
                <a:solidFill>
                  <a:prstClr val="black">
                    <a:tint val="75000"/>
                  </a:prstClr>
                </a:solidFill>
              </a:rPr>
              <a:pPr/>
              <a:t>‹#›</a:t>
            </a:fld>
            <a:endParaRPr lang="en-US">
              <a:solidFill>
                <a:prstClr val="black">
                  <a:tint val="75000"/>
                </a:prstClr>
              </a:solidFill>
            </a:endParaRPr>
          </a:p>
        </p:txBody>
      </p:sp>
      <p:sp>
        <p:nvSpPr>
          <p:cNvPr id="7" name="Rectangle 6"/>
          <p:cNvSpPr/>
          <p:nvPr/>
        </p:nvSpPr>
        <p:spPr>
          <a:xfrm>
            <a:off x="0" y="5869267"/>
            <a:ext cx="12192000" cy="812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35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1060" y="5885047"/>
            <a:ext cx="3775165" cy="777240"/>
          </a:xfrm>
          <a:prstGeom prst="rect">
            <a:avLst/>
          </a:prstGeom>
        </p:spPr>
      </p:pic>
    </p:spTree>
    <p:extLst>
      <p:ext uri="{BB962C8B-B14F-4D97-AF65-F5344CB8AC3E}">
        <p14:creationId xmlns:p14="http://schemas.microsoft.com/office/powerpoint/2010/main" val="33709506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2"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4500" b="0" spc="113"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33191" y="4010336"/>
            <a:ext cx="10515600" cy="1174639"/>
          </a:xfrm>
        </p:spPr>
        <p:txBody>
          <a:bodyPr anchor="t">
            <a:normAutofit/>
          </a:bodyPr>
          <a:lstStyle>
            <a:lvl1pPr marL="0" indent="0" algn="ctr">
              <a:buNone/>
              <a:defRPr sz="15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65DCDCB5-C30E-4EA7-87C1-1B5784BEBE8A}" type="datetimeFigureOut">
              <a:rPr lang="en-US" smtClean="0">
                <a:solidFill>
                  <a:prstClr val="black">
                    <a:tint val="75000"/>
                  </a:prstClr>
                </a:solidFill>
              </a:rPr>
              <a:pPr/>
              <a:t>9/23/2018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30F1524E-1135-4A30-914F-BB5D037C2B50}" type="slidenum">
              <a:rPr lang="en-US" smtClean="0">
                <a:solidFill>
                  <a:prstClr val="black">
                    <a:tint val="75000"/>
                  </a:prstClr>
                </a:solidFill>
              </a:rPr>
              <a:pPr/>
              <a:t>‹#›</a:t>
            </a:fld>
            <a:endParaRPr lang="en-US">
              <a:solidFill>
                <a:prstClr val="black">
                  <a:tint val="75000"/>
                </a:prstClr>
              </a:solidFill>
            </a:endParaRPr>
          </a:p>
        </p:txBody>
      </p:sp>
      <p:sp>
        <p:nvSpPr>
          <p:cNvPr id="8" name="Rectangle 7"/>
          <p:cNvSpPr/>
          <p:nvPr/>
        </p:nvSpPr>
        <p:spPr>
          <a:xfrm>
            <a:off x="-12700" y="5860780"/>
            <a:ext cx="12192000" cy="812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35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98360" y="5863860"/>
            <a:ext cx="3775165" cy="777240"/>
          </a:xfrm>
          <a:prstGeom prst="rect">
            <a:avLst/>
          </a:prstGeom>
          <a:solidFill>
            <a:schemeClr val="bg1"/>
          </a:solidFill>
          <a:ln>
            <a:solidFill>
              <a:schemeClr val="bg1"/>
            </a:solidFill>
          </a:ln>
        </p:spPr>
      </p:pic>
    </p:spTree>
    <p:extLst>
      <p:ext uri="{BB962C8B-B14F-4D97-AF65-F5344CB8AC3E}">
        <p14:creationId xmlns:p14="http://schemas.microsoft.com/office/powerpoint/2010/main" val="419397329"/>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5DCDCB5-C30E-4EA7-87C1-1B5784BEBE8A}" type="datetimeFigureOut">
              <a:rPr lang="en-US" smtClean="0">
                <a:solidFill>
                  <a:prstClr val="black">
                    <a:tint val="75000"/>
                  </a:prstClr>
                </a:solidFill>
              </a:rPr>
              <a:pPr/>
              <a:t>9/23/2018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0F1524E-1135-4A30-914F-BB5D037C2B50}" type="slidenum">
              <a:rPr lang="en-US" smtClean="0">
                <a:solidFill>
                  <a:prstClr val="black">
                    <a:tint val="75000"/>
                  </a:prstClr>
                </a:solidFill>
              </a:rPr>
              <a:pPr/>
              <a:t>‹#›</a:t>
            </a:fld>
            <a:endParaRPr lang="en-US">
              <a:solidFill>
                <a:prstClr val="black">
                  <a:tint val="75000"/>
                </a:prstClr>
              </a:solidFill>
            </a:endParaRPr>
          </a:p>
        </p:txBody>
      </p:sp>
      <p:sp>
        <p:nvSpPr>
          <p:cNvPr id="9" name="Rectangle 8"/>
          <p:cNvSpPr/>
          <p:nvPr/>
        </p:nvSpPr>
        <p:spPr>
          <a:xfrm>
            <a:off x="-12700" y="5869267"/>
            <a:ext cx="12192000" cy="812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35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98360" y="5885047"/>
            <a:ext cx="3775165" cy="777240"/>
          </a:xfrm>
          <a:prstGeom prst="rect">
            <a:avLst/>
          </a:prstGeom>
        </p:spPr>
      </p:pic>
    </p:spTree>
    <p:extLst>
      <p:ext uri="{BB962C8B-B14F-4D97-AF65-F5344CB8AC3E}">
        <p14:creationId xmlns:p14="http://schemas.microsoft.com/office/powerpoint/2010/main" val="31784501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1575"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31231" y="1913470"/>
            <a:ext cx="4754880" cy="743094"/>
          </a:xfrm>
        </p:spPr>
        <p:txBody>
          <a:bodyPr anchor="ctr">
            <a:normAutofit/>
          </a:bodyPr>
          <a:lstStyle>
            <a:lvl1pPr marL="0" indent="0">
              <a:buNone/>
              <a:defRPr sz="1575"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231231" y="2656564"/>
            <a:ext cx="4754880" cy="35661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5DCDCB5-C30E-4EA7-87C1-1B5784BEBE8A}" type="datetimeFigureOut">
              <a:rPr lang="en-US" smtClean="0">
                <a:solidFill>
                  <a:prstClr val="black">
                    <a:tint val="75000"/>
                  </a:prstClr>
                </a:solidFill>
              </a:rPr>
              <a:pPr/>
              <a:t>9/23/2018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0F1524E-1135-4A30-914F-BB5D037C2B50}" type="slidenum">
              <a:rPr lang="en-US" smtClean="0">
                <a:solidFill>
                  <a:prstClr val="black">
                    <a:tint val="75000"/>
                  </a:prstClr>
                </a:solidFill>
              </a:rPr>
              <a:pPr/>
              <a:t>‹#›</a:t>
            </a:fld>
            <a:endParaRPr lang="en-US">
              <a:solidFill>
                <a:prstClr val="black">
                  <a:tint val="75000"/>
                </a:prstClr>
              </a:solidFill>
            </a:endParaRPr>
          </a:p>
        </p:txBody>
      </p:sp>
      <p:sp>
        <p:nvSpPr>
          <p:cNvPr id="11" name="Rectangle 10"/>
          <p:cNvSpPr/>
          <p:nvPr/>
        </p:nvSpPr>
        <p:spPr>
          <a:xfrm>
            <a:off x="0" y="5861318"/>
            <a:ext cx="12192000" cy="812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35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96344" y="5879064"/>
            <a:ext cx="3775165" cy="777240"/>
          </a:xfrm>
          <a:prstGeom prst="rect">
            <a:avLst/>
          </a:prstGeom>
        </p:spPr>
      </p:pic>
    </p:spTree>
    <p:extLst>
      <p:ext uri="{BB962C8B-B14F-4D97-AF65-F5344CB8AC3E}">
        <p14:creationId xmlns:p14="http://schemas.microsoft.com/office/powerpoint/2010/main" val="2245598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5DCDCB5-C30E-4EA7-87C1-1B5784BEBE8A}" type="datetimeFigureOut">
              <a:rPr lang="en-US" smtClean="0">
                <a:solidFill>
                  <a:prstClr val="black">
                    <a:tint val="75000"/>
                  </a:prstClr>
                </a:solidFill>
              </a:rPr>
              <a:pPr/>
              <a:t>9/23/2018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0F1524E-1135-4A30-914F-BB5D037C2B50}" type="slidenum">
              <a:rPr lang="en-US" smtClean="0">
                <a:solidFill>
                  <a:prstClr val="black">
                    <a:tint val="75000"/>
                  </a:prstClr>
                </a:solidFill>
              </a:rPr>
              <a:pPr/>
              <a:t>‹#›</a:t>
            </a:fld>
            <a:endParaRPr lang="en-US">
              <a:solidFill>
                <a:prstClr val="black">
                  <a:tint val="75000"/>
                </a:prstClr>
              </a:solidFill>
            </a:endParaRPr>
          </a:p>
        </p:txBody>
      </p:sp>
      <p:sp>
        <p:nvSpPr>
          <p:cNvPr id="6" name="Rectangle 5"/>
          <p:cNvSpPr/>
          <p:nvPr/>
        </p:nvSpPr>
        <p:spPr>
          <a:xfrm>
            <a:off x="0" y="5860780"/>
            <a:ext cx="12192000" cy="812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35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1060" y="5876560"/>
            <a:ext cx="3775165" cy="777240"/>
          </a:xfrm>
          <a:prstGeom prst="rect">
            <a:avLst/>
          </a:prstGeom>
        </p:spPr>
      </p:pic>
    </p:spTree>
    <p:extLst>
      <p:ext uri="{BB962C8B-B14F-4D97-AF65-F5344CB8AC3E}">
        <p14:creationId xmlns:p14="http://schemas.microsoft.com/office/powerpoint/2010/main" val="15151276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DCDCB5-C30E-4EA7-87C1-1B5784BEBE8A}" type="datetimeFigureOut">
              <a:rPr lang="en-US" smtClean="0">
                <a:solidFill>
                  <a:prstClr val="black">
                    <a:tint val="75000"/>
                  </a:prstClr>
                </a:solidFill>
              </a:rPr>
              <a:pPr/>
              <a:t>9/23/2018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0F1524E-1135-4A30-914F-BB5D037C2B50}" type="slidenum">
              <a:rPr lang="en-US" smtClean="0">
                <a:solidFill>
                  <a:prstClr val="black">
                    <a:tint val="75000"/>
                  </a:prstClr>
                </a:solidFill>
              </a:rPr>
              <a:pPr/>
              <a:t>‹#›</a:t>
            </a:fld>
            <a:endParaRPr lang="en-US">
              <a:solidFill>
                <a:prstClr val="black">
                  <a:tint val="75000"/>
                </a:prstClr>
              </a:solidFill>
            </a:endParaRPr>
          </a:p>
        </p:txBody>
      </p:sp>
      <p:sp>
        <p:nvSpPr>
          <p:cNvPr id="5" name="Rectangle 4"/>
          <p:cNvSpPr/>
          <p:nvPr/>
        </p:nvSpPr>
        <p:spPr>
          <a:xfrm>
            <a:off x="-12700" y="5860780"/>
            <a:ext cx="12192000" cy="812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35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98360" y="5876560"/>
            <a:ext cx="3775165" cy="777240"/>
          </a:xfrm>
          <a:prstGeom prst="rect">
            <a:avLst/>
          </a:prstGeom>
        </p:spPr>
      </p:pic>
    </p:spTree>
    <p:extLst>
      <p:ext uri="{BB962C8B-B14F-4D97-AF65-F5344CB8AC3E}">
        <p14:creationId xmlns:p14="http://schemas.microsoft.com/office/powerpoint/2010/main" val="1116576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8" y="4406914"/>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8" y="2906722"/>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DCDCB5-C30E-4EA7-87C1-1B5784BEBE8A}" type="datetimeFigureOut">
              <a:rPr lang="en-US" smtClean="0">
                <a:solidFill>
                  <a:prstClr val="black">
                    <a:tint val="75000"/>
                  </a:prstClr>
                </a:solidFill>
              </a:rPr>
              <a:pPr/>
              <a:t>9/23/2018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0F1524E-1135-4A30-914F-BB5D037C2B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41535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789023" y="2147488"/>
            <a:ext cx="3200400" cy="3432319"/>
          </a:xfrm>
        </p:spPr>
        <p:txBody>
          <a:bodyPr>
            <a:normAutofit/>
          </a:bodyPr>
          <a:lstStyle>
            <a:lvl1pPr marL="0" indent="0">
              <a:lnSpc>
                <a:spcPct val="95000"/>
              </a:lnSpc>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DCDCB5-C30E-4EA7-87C1-1B5784BEBE8A}" type="datetimeFigureOut">
              <a:rPr lang="en-US" smtClean="0">
                <a:solidFill>
                  <a:prstClr val="black">
                    <a:tint val="75000"/>
                  </a:prstClr>
                </a:solidFill>
              </a:rPr>
              <a:pPr/>
              <a:t>9/23/2018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0F1524E-1135-4A30-914F-BB5D037C2B50}" type="slidenum">
              <a:rPr lang="en-US" smtClean="0">
                <a:solidFill>
                  <a:prstClr val="black">
                    <a:tint val="75000"/>
                  </a:prstClr>
                </a:solidFill>
              </a:rPr>
              <a:pPr/>
              <a:t>‹#›</a:t>
            </a:fld>
            <a:endParaRPr lang="en-US">
              <a:solidFill>
                <a:prstClr val="black">
                  <a:tint val="75000"/>
                </a:prstClr>
              </a:solidFill>
            </a:endParaRPr>
          </a:p>
        </p:txBody>
      </p:sp>
      <p:sp>
        <p:nvSpPr>
          <p:cNvPr id="9" name="Rectangle 8"/>
          <p:cNvSpPr/>
          <p:nvPr/>
        </p:nvSpPr>
        <p:spPr>
          <a:xfrm>
            <a:off x="0" y="5877734"/>
            <a:ext cx="12192000" cy="812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35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1060" y="5893514"/>
            <a:ext cx="3775165" cy="777240"/>
          </a:xfrm>
          <a:prstGeom prst="rect">
            <a:avLst/>
          </a:prstGeom>
        </p:spPr>
      </p:pic>
    </p:spTree>
    <p:extLst>
      <p:ext uri="{BB962C8B-B14F-4D97-AF65-F5344CB8AC3E}">
        <p14:creationId xmlns:p14="http://schemas.microsoft.com/office/powerpoint/2010/main" val="11813950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18261" y="2111897"/>
            <a:ext cx="5463540" cy="3506451"/>
          </a:xfrm>
          <a:solidFill>
            <a:schemeClr val="tx2">
              <a:lumMod val="60000"/>
              <a:lumOff val="40000"/>
            </a:schemeClr>
          </a:solidFill>
        </p:spPr>
        <p:txBody>
          <a:bodyPr tIns="365760" anchor="t"/>
          <a:lstStyle>
            <a:lvl1pPr marL="0" indent="0" algn="ctr">
              <a:buNone/>
              <a:defRPr sz="2400">
                <a:solidFill>
                  <a:schemeClr val="tx1">
                    <a:lumMod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DCDCB5-C30E-4EA7-87C1-1B5784BEBE8A}" type="datetimeFigureOut">
              <a:rPr lang="en-US" smtClean="0">
                <a:solidFill>
                  <a:prstClr val="black">
                    <a:tint val="75000"/>
                  </a:prstClr>
                </a:solidFill>
              </a:rPr>
              <a:pPr/>
              <a:t>9/23/2018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0F1524E-1135-4A30-914F-BB5D037C2B50}" type="slidenum">
              <a:rPr lang="en-US" smtClean="0">
                <a:solidFill>
                  <a:prstClr val="black">
                    <a:tint val="75000"/>
                  </a:prstClr>
                </a:solidFill>
              </a:rPr>
              <a:pPr/>
              <a:t>‹#›</a:t>
            </a:fld>
            <a:endParaRPr lang="en-US">
              <a:solidFill>
                <a:prstClr val="black">
                  <a:tint val="75000"/>
                </a:prstClr>
              </a:solidFill>
            </a:endParaRPr>
          </a:p>
        </p:txBody>
      </p:sp>
      <p:sp>
        <p:nvSpPr>
          <p:cNvPr id="9" name="Rectangle 8"/>
          <p:cNvSpPr/>
          <p:nvPr/>
        </p:nvSpPr>
        <p:spPr>
          <a:xfrm>
            <a:off x="0" y="5859061"/>
            <a:ext cx="12192000" cy="812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35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1060" y="5874841"/>
            <a:ext cx="3775165" cy="777240"/>
          </a:xfrm>
          <a:prstGeom prst="rect">
            <a:avLst/>
          </a:prstGeom>
        </p:spPr>
      </p:pic>
    </p:spTree>
    <p:extLst>
      <p:ext uri="{BB962C8B-B14F-4D97-AF65-F5344CB8AC3E}">
        <p14:creationId xmlns:p14="http://schemas.microsoft.com/office/powerpoint/2010/main" val="36316959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DCDCB5-C30E-4EA7-87C1-1B5784BEBE8A}" type="datetimeFigureOut">
              <a:rPr lang="en-US" smtClean="0">
                <a:solidFill>
                  <a:prstClr val="black">
                    <a:tint val="75000"/>
                  </a:prstClr>
                </a:solidFill>
              </a:rPr>
              <a:pPr/>
              <a:t>9/23/2018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0F1524E-1135-4A30-914F-BB5D037C2B50}" type="slidenum">
              <a:rPr lang="en-US" smtClean="0">
                <a:solidFill>
                  <a:prstClr val="black">
                    <a:tint val="75000"/>
                  </a:prstClr>
                </a:solidFill>
              </a:rPr>
              <a:pPr/>
              <a:t>‹#›</a:t>
            </a:fld>
            <a:endParaRPr lang="en-US">
              <a:solidFill>
                <a:prstClr val="black">
                  <a:tint val="75000"/>
                </a:prstClr>
              </a:solidFill>
            </a:endParaRPr>
          </a:p>
        </p:txBody>
      </p:sp>
      <p:sp>
        <p:nvSpPr>
          <p:cNvPr id="7" name="Rectangle 6"/>
          <p:cNvSpPr/>
          <p:nvPr/>
        </p:nvSpPr>
        <p:spPr>
          <a:xfrm>
            <a:off x="0" y="5862320"/>
            <a:ext cx="12192000" cy="812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35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1060" y="5878100"/>
            <a:ext cx="3775165" cy="777240"/>
          </a:xfrm>
          <a:prstGeom prst="rect">
            <a:avLst/>
          </a:prstGeom>
        </p:spPr>
      </p:pic>
    </p:spTree>
    <p:extLst>
      <p:ext uri="{BB962C8B-B14F-4D97-AF65-F5344CB8AC3E}">
        <p14:creationId xmlns:p14="http://schemas.microsoft.com/office/powerpoint/2010/main" val="10072338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5" y="274638"/>
            <a:ext cx="240238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274638"/>
            <a:ext cx="7973291"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1" y="6422856"/>
            <a:ext cx="2743196" cy="365125"/>
          </a:xfrm>
        </p:spPr>
        <p:txBody>
          <a:bodyPr/>
          <a:lstStyle/>
          <a:p>
            <a:fld id="{65DCDCB5-C30E-4EA7-87C1-1B5784BEBE8A}" type="datetimeFigureOut">
              <a:rPr lang="en-US" smtClean="0">
                <a:solidFill>
                  <a:prstClr val="black">
                    <a:tint val="75000"/>
                  </a:prstClr>
                </a:solidFill>
              </a:rPr>
              <a:pPr/>
              <a:t>9/23/2018</a:t>
            </a:fld>
            <a:endParaRPr lang="en-US">
              <a:solidFill>
                <a:prstClr val="black">
                  <a:tint val="75000"/>
                </a:prstClr>
              </a:solidFill>
            </a:endParaRPr>
          </a:p>
        </p:txBody>
      </p:sp>
      <p:sp>
        <p:nvSpPr>
          <p:cNvPr id="5" name="Footer Placeholder 4"/>
          <p:cNvSpPr>
            <a:spLocks noGrp="1"/>
          </p:cNvSpPr>
          <p:nvPr>
            <p:ph type="ftr" sz="quarter" idx="11"/>
          </p:nvPr>
        </p:nvSpPr>
        <p:spPr>
          <a:xfrm>
            <a:off x="3776136" y="6422856"/>
            <a:ext cx="4279669" cy="365125"/>
          </a:xfr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073050" y="6422856"/>
            <a:ext cx="879759" cy="365125"/>
          </a:xfrm>
        </p:spPr>
        <p:txBody>
          <a:bodyPr/>
          <a:lstStyle/>
          <a:p>
            <a:fld id="{30F1524E-1135-4A30-914F-BB5D037C2B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7783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5" y="160021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5" y="160021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5DCDCB5-C30E-4EA7-87C1-1B5784BEBE8A}" type="datetimeFigureOut">
              <a:rPr lang="en-US" smtClean="0">
                <a:solidFill>
                  <a:prstClr val="black">
                    <a:tint val="75000"/>
                  </a:prstClr>
                </a:solidFill>
              </a:rPr>
              <a:pPr/>
              <a:t>9/23/2018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0F1524E-1135-4A30-914F-BB5D037C2B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6646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21" y="1535114"/>
            <a:ext cx="538691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21" y="2174876"/>
            <a:ext cx="538691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93" y="1535114"/>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93" y="2174876"/>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5DCDCB5-C30E-4EA7-87C1-1B5784BEBE8A}" type="datetimeFigureOut">
              <a:rPr lang="en-US" smtClean="0">
                <a:solidFill>
                  <a:prstClr val="black">
                    <a:tint val="75000"/>
                  </a:prstClr>
                </a:solidFill>
              </a:rPr>
              <a:pPr/>
              <a:t>9/23/2018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0F1524E-1135-4A30-914F-BB5D037C2B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5609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5DCDCB5-C30E-4EA7-87C1-1B5784BEBE8A}" type="datetimeFigureOut">
              <a:rPr lang="en-US" smtClean="0">
                <a:solidFill>
                  <a:prstClr val="black">
                    <a:tint val="75000"/>
                  </a:prstClr>
                </a:solidFill>
              </a:rPr>
              <a:pPr/>
              <a:t>9/23/2018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0F1524E-1135-4A30-914F-BB5D037C2B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517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DCDCB5-C30E-4EA7-87C1-1B5784BEBE8A}" type="datetimeFigureOut">
              <a:rPr lang="en-US" smtClean="0">
                <a:solidFill>
                  <a:prstClr val="black">
                    <a:tint val="75000"/>
                  </a:prstClr>
                </a:solidFill>
              </a:rPr>
              <a:pPr/>
              <a:t>9/23/2018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0F1524E-1135-4A30-914F-BB5D037C2B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2061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9" y="273061"/>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1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DCDCB5-C30E-4EA7-87C1-1B5784BEBE8A}" type="datetimeFigureOut">
              <a:rPr lang="en-US" smtClean="0">
                <a:solidFill>
                  <a:prstClr val="black">
                    <a:tint val="75000"/>
                  </a:prstClr>
                </a:solidFill>
              </a:rPr>
              <a:pPr/>
              <a:t>9/23/2018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0F1524E-1135-4A30-914F-BB5D037C2B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9112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9"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9"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9"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DCDCB5-C30E-4EA7-87C1-1B5784BEBE8A}" type="datetimeFigureOut">
              <a:rPr lang="en-US" smtClean="0">
                <a:solidFill>
                  <a:prstClr val="black">
                    <a:tint val="75000"/>
                  </a:prstClr>
                </a:solidFill>
              </a:rPr>
              <a:pPr/>
              <a:t>9/23/2018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0F1524E-1135-4A30-914F-BB5D037C2B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3554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16"/>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4" y="6356367"/>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DCDCB5-C30E-4EA7-87C1-1B5784BEBE8A}" type="datetimeFigureOut">
              <a:rPr lang="en-US" smtClean="0">
                <a:solidFill>
                  <a:prstClr val="black">
                    <a:tint val="75000"/>
                  </a:prstClr>
                </a:solidFill>
              </a:rPr>
              <a:pPr/>
              <a:t>9/23/2018</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67"/>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67"/>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F1524E-1135-4A30-914F-BB5D037C2B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79320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02266" y="6422856"/>
            <a:ext cx="3000895" cy="365125"/>
          </a:xfrm>
          <a:prstGeom prst="rect">
            <a:avLst/>
          </a:prstGeom>
        </p:spPr>
        <p:txBody>
          <a:bodyPr vert="horz" lIns="91440" tIns="45720" rIns="45720" bIns="45720" rtlCol="0" anchor="ctr"/>
          <a:lstStyle>
            <a:lvl1pPr algn="l">
              <a:defRPr sz="788">
                <a:solidFill>
                  <a:schemeClr val="tx1"/>
                </a:solidFill>
              </a:defRPr>
            </a:lvl1pPr>
          </a:lstStyle>
          <a:p>
            <a:fld id="{FA27F3F0-36D6-4B70-A22B-9B84D352E374}" type="datetimeFigureOut">
              <a:rPr lang="en-US" smtClean="0"/>
              <a:t>9/23/2018</a:t>
            </a:fld>
            <a:endParaRPr lang="en-US"/>
          </a:p>
        </p:txBody>
      </p:sp>
      <p:sp>
        <p:nvSpPr>
          <p:cNvPr id="5" name="Footer Placeholder 4"/>
          <p:cNvSpPr>
            <a:spLocks noGrp="1"/>
          </p:cNvSpPr>
          <p:nvPr>
            <p:ph type="ftr" sz="quarter" idx="3"/>
          </p:nvPr>
        </p:nvSpPr>
        <p:spPr>
          <a:xfrm>
            <a:off x="5596471" y="6422856"/>
            <a:ext cx="5044440" cy="365125"/>
          </a:xfrm>
          <a:prstGeom prst="rect">
            <a:avLst/>
          </a:prstGeom>
        </p:spPr>
        <p:txBody>
          <a:bodyPr vert="horz" lIns="91440" tIns="45720" rIns="91440" bIns="45720" rtlCol="0" anchor="ctr"/>
          <a:lstStyle>
            <a:lvl1pPr algn="r">
              <a:defRPr sz="788">
                <a:solidFill>
                  <a:schemeClr val="tx1"/>
                </a:solidFill>
              </a:defRPr>
            </a:lvl1pPr>
          </a:lstStyle>
          <a:p>
            <a:endParaRPr lang="en-US"/>
          </a:p>
        </p:txBody>
      </p:sp>
      <p:sp>
        <p:nvSpPr>
          <p:cNvPr id="6" name="Slide Number Placeholder 5"/>
          <p:cNvSpPr>
            <a:spLocks noGrp="1"/>
          </p:cNvSpPr>
          <p:nvPr>
            <p:ph type="sldNum" sz="quarter" idx="4"/>
          </p:nvPr>
        </p:nvSpPr>
        <p:spPr>
          <a:xfrm>
            <a:off x="10658927" y="6422856"/>
            <a:ext cx="946264" cy="365125"/>
          </a:xfrm>
          <a:prstGeom prst="rect">
            <a:avLst/>
          </a:prstGeom>
        </p:spPr>
        <p:txBody>
          <a:bodyPr vert="horz" lIns="45720" tIns="45720" rIns="91440" bIns="45720" rtlCol="0" anchor="ctr"/>
          <a:lstStyle>
            <a:lvl1pPr algn="l">
              <a:defRPr sz="900" b="0">
                <a:solidFill>
                  <a:schemeClr val="tx1"/>
                </a:solidFill>
              </a:defRPr>
            </a:lvl1pPr>
          </a:lstStyle>
          <a:p>
            <a:fld id="{853841D3-FEE1-49D6-861C-C3F3D68B6529}" type="slidenum">
              <a:rPr lang="en-US" smtClean="0"/>
              <a:t>‹#›</a:t>
            </a:fld>
            <a:endParaRPr lang="en-US"/>
          </a:p>
        </p:txBody>
      </p:sp>
    </p:spTree>
    <p:extLst>
      <p:ext uri="{BB962C8B-B14F-4D97-AF65-F5344CB8AC3E}">
        <p14:creationId xmlns:p14="http://schemas.microsoft.com/office/powerpoint/2010/main" val="3777491386"/>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85000"/>
        </a:lnSpc>
        <a:spcBef>
          <a:spcPct val="0"/>
        </a:spcBef>
        <a:buNone/>
        <a:defRPr sz="3000" kern="1200" cap="all" baseline="0">
          <a:solidFill>
            <a:schemeClr val="bg2"/>
          </a:solidFill>
          <a:latin typeface="+mj-lt"/>
          <a:ea typeface="+mj-ea"/>
          <a:cs typeface="+mj-cs"/>
        </a:defRPr>
      </a:lvl1pPr>
    </p:titleStyle>
    <p:bodyStyle>
      <a:lvl1pPr marL="137160" indent="-137160" algn="l" defTabSz="685800" rtl="0" eaLnBrk="1" latinLnBrk="0" hangingPunct="1">
        <a:lnSpc>
          <a:spcPct val="90000"/>
        </a:lnSpc>
        <a:spcBef>
          <a:spcPts val="900"/>
        </a:spcBef>
        <a:spcAft>
          <a:spcPts val="150"/>
        </a:spcAft>
        <a:buClr>
          <a:schemeClr val="tx1"/>
        </a:buClr>
        <a:buFont typeface="Wingdings" pitchFamily="2" charset="2"/>
        <a:buChar char=""/>
        <a:defRPr sz="1650" kern="1200">
          <a:solidFill>
            <a:schemeClr val="tx1"/>
          </a:solidFill>
          <a:latin typeface="+mn-lt"/>
          <a:ea typeface="+mn-ea"/>
          <a:cs typeface="+mn-cs"/>
        </a:defRPr>
      </a:lvl1pPr>
      <a:lvl2pPr marL="308610" indent="-137160" algn="l" defTabSz="685800" rtl="0" eaLnBrk="1" latinLnBrk="0" hangingPunct="1">
        <a:lnSpc>
          <a:spcPct val="90000"/>
        </a:lnSpc>
        <a:spcBef>
          <a:spcPts val="150"/>
        </a:spcBef>
        <a:spcAft>
          <a:spcPts val="300"/>
        </a:spcAft>
        <a:buClr>
          <a:schemeClr val="tx1"/>
        </a:buClr>
        <a:buFont typeface="Wingdings" pitchFamily="2" charset="2"/>
        <a:buChar char=""/>
        <a:defRPr sz="1500" kern="1200">
          <a:solidFill>
            <a:schemeClr val="tx1"/>
          </a:solidFill>
          <a:latin typeface="+mn-lt"/>
          <a:ea typeface="+mn-ea"/>
          <a:cs typeface="+mn-cs"/>
        </a:defRPr>
      </a:lvl2pPr>
      <a:lvl3pPr marL="480060" indent="-137160" algn="l" defTabSz="685800" rtl="0" eaLnBrk="1" latinLnBrk="0" hangingPunct="1">
        <a:lnSpc>
          <a:spcPct val="90000"/>
        </a:lnSpc>
        <a:spcBef>
          <a:spcPts val="150"/>
        </a:spcBef>
        <a:spcAft>
          <a:spcPts val="300"/>
        </a:spcAft>
        <a:buClr>
          <a:schemeClr val="tx1"/>
        </a:buClr>
        <a:buFont typeface="Wingdings" pitchFamily="2" charset="2"/>
        <a:buChar char=""/>
        <a:defRPr sz="1350" kern="1200">
          <a:solidFill>
            <a:schemeClr val="tx1"/>
          </a:solidFill>
          <a:latin typeface="+mn-lt"/>
          <a:ea typeface="+mn-ea"/>
          <a:cs typeface="+mn-cs"/>
        </a:defRPr>
      </a:lvl3pPr>
      <a:lvl4pPr marL="651510" indent="-13716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4pPr>
      <a:lvl5pPr marL="822960" indent="-13716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5pPr>
      <a:lvl6pPr marL="9634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6pPr>
      <a:lvl7pPr marL="11038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7pPr>
      <a:lvl8pPr marL="12217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8pPr>
      <a:lvl9pPr marL="13546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02266" y="6422856"/>
            <a:ext cx="3000895" cy="365125"/>
          </a:xfrm>
          <a:prstGeom prst="rect">
            <a:avLst/>
          </a:prstGeom>
        </p:spPr>
        <p:txBody>
          <a:bodyPr vert="horz" lIns="91440" tIns="45720" rIns="45720" bIns="45720" rtlCol="0" anchor="ctr"/>
          <a:lstStyle>
            <a:lvl1pPr algn="l">
              <a:defRPr sz="788">
                <a:solidFill>
                  <a:schemeClr val="tx1"/>
                </a:solidFill>
              </a:defRPr>
            </a:lvl1pPr>
          </a:lstStyle>
          <a:p>
            <a:fld id="{65DCDCB5-C30E-4EA7-87C1-1B5784BEBE8A}" type="datetimeFigureOut">
              <a:rPr lang="en-US" smtClean="0">
                <a:solidFill>
                  <a:prstClr val="black">
                    <a:tint val="75000"/>
                  </a:prstClr>
                </a:solidFill>
              </a:rPr>
              <a:pPr/>
              <a:t>9/23/2018</a:t>
            </a:fld>
            <a:endParaRPr lang="en-US">
              <a:solidFill>
                <a:prstClr val="black">
                  <a:tint val="75000"/>
                </a:prstClr>
              </a:solidFill>
            </a:endParaRPr>
          </a:p>
        </p:txBody>
      </p:sp>
      <p:sp>
        <p:nvSpPr>
          <p:cNvPr id="5" name="Footer Placeholder 4"/>
          <p:cNvSpPr>
            <a:spLocks noGrp="1"/>
          </p:cNvSpPr>
          <p:nvPr>
            <p:ph type="ftr" sz="quarter" idx="3"/>
          </p:nvPr>
        </p:nvSpPr>
        <p:spPr>
          <a:xfrm>
            <a:off x="5596471" y="6422856"/>
            <a:ext cx="5044440" cy="365125"/>
          </a:xfrm>
          <a:prstGeom prst="rect">
            <a:avLst/>
          </a:prstGeom>
        </p:spPr>
        <p:txBody>
          <a:bodyPr vert="horz" lIns="91440" tIns="45720" rIns="91440" bIns="45720" rtlCol="0" anchor="ctr"/>
          <a:lstStyle>
            <a:lvl1pPr algn="r">
              <a:defRPr sz="788">
                <a:solidFill>
                  <a:schemeClr val="tx1"/>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10658927" y="6422856"/>
            <a:ext cx="946264" cy="365125"/>
          </a:xfrm>
          <a:prstGeom prst="rect">
            <a:avLst/>
          </a:prstGeom>
        </p:spPr>
        <p:txBody>
          <a:bodyPr vert="horz" lIns="45720" tIns="45720" rIns="91440" bIns="45720" rtlCol="0" anchor="ctr"/>
          <a:lstStyle>
            <a:lvl1pPr algn="l">
              <a:defRPr sz="900" b="0">
                <a:solidFill>
                  <a:schemeClr val="tx1"/>
                </a:solidFill>
              </a:defRPr>
            </a:lvl1pPr>
          </a:lstStyle>
          <a:p>
            <a:fld id="{30F1524E-1135-4A30-914F-BB5D037C2B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518827"/>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685800" rtl="0" eaLnBrk="1" latinLnBrk="0" hangingPunct="1">
        <a:lnSpc>
          <a:spcPct val="85000"/>
        </a:lnSpc>
        <a:spcBef>
          <a:spcPct val="0"/>
        </a:spcBef>
        <a:buNone/>
        <a:defRPr sz="3000" kern="1200" cap="all" baseline="0">
          <a:solidFill>
            <a:schemeClr val="bg2"/>
          </a:solidFill>
          <a:latin typeface="+mj-lt"/>
          <a:ea typeface="+mj-ea"/>
          <a:cs typeface="+mj-cs"/>
        </a:defRPr>
      </a:lvl1pPr>
    </p:titleStyle>
    <p:bodyStyle>
      <a:lvl1pPr marL="137160" indent="-137160" algn="l" defTabSz="685800" rtl="0" eaLnBrk="1" latinLnBrk="0" hangingPunct="1">
        <a:lnSpc>
          <a:spcPct val="90000"/>
        </a:lnSpc>
        <a:spcBef>
          <a:spcPts val="900"/>
        </a:spcBef>
        <a:spcAft>
          <a:spcPts val="150"/>
        </a:spcAft>
        <a:buClr>
          <a:schemeClr val="tx1"/>
        </a:buClr>
        <a:buFont typeface="Wingdings" pitchFamily="2" charset="2"/>
        <a:buChar char=""/>
        <a:defRPr sz="1650" kern="1200">
          <a:solidFill>
            <a:schemeClr val="tx1"/>
          </a:solidFill>
          <a:latin typeface="+mn-lt"/>
          <a:ea typeface="+mn-ea"/>
          <a:cs typeface="+mn-cs"/>
        </a:defRPr>
      </a:lvl1pPr>
      <a:lvl2pPr marL="308610" indent="-137160" algn="l" defTabSz="685800" rtl="0" eaLnBrk="1" latinLnBrk="0" hangingPunct="1">
        <a:lnSpc>
          <a:spcPct val="90000"/>
        </a:lnSpc>
        <a:spcBef>
          <a:spcPts val="150"/>
        </a:spcBef>
        <a:spcAft>
          <a:spcPts val="300"/>
        </a:spcAft>
        <a:buClr>
          <a:schemeClr val="tx1"/>
        </a:buClr>
        <a:buFont typeface="Wingdings" pitchFamily="2" charset="2"/>
        <a:buChar char=""/>
        <a:defRPr sz="1500" kern="1200">
          <a:solidFill>
            <a:schemeClr val="tx1"/>
          </a:solidFill>
          <a:latin typeface="+mn-lt"/>
          <a:ea typeface="+mn-ea"/>
          <a:cs typeface="+mn-cs"/>
        </a:defRPr>
      </a:lvl2pPr>
      <a:lvl3pPr marL="480060" indent="-137160" algn="l" defTabSz="685800" rtl="0" eaLnBrk="1" latinLnBrk="0" hangingPunct="1">
        <a:lnSpc>
          <a:spcPct val="90000"/>
        </a:lnSpc>
        <a:spcBef>
          <a:spcPts val="150"/>
        </a:spcBef>
        <a:spcAft>
          <a:spcPts val="300"/>
        </a:spcAft>
        <a:buClr>
          <a:schemeClr val="tx1"/>
        </a:buClr>
        <a:buFont typeface="Wingdings" pitchFamily="2" charset="2"/>
        <a:buChar char=""/>
        <a:defRPr sz="1350" kern="1200">
          <a:solidFill>
            <a:schemeClr val="tx1"/>
          </a:solidFill>
          <a:latin typeface="+mn-lt"/>
          <a:ea typeface="+mn-ea"/>
          <a:cs typeface="+mn-cs"/>
        </a:defRPr>
      </a:lvl3pPr>
      <a:lvl4pPr marL="651510" indent="-13716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4pPr>
      <a:lvl5pPr marL="822960" indent="-13716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5pPr>
      <a:lvl6pPr marL="9634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6pPr>
      <a:lvl7pPr marL="11038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7pPr>
      <a:lvl8pPr marL="12217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8pPr>
      <a:lvl9pPr marL="13546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hyperlink" Target="http://www.aapd.org/admin/news/news-edit.asp#_edn1"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800" dirty="0"/>
              <a:t>Dental Therapist Legislation-</a:t>
            </a:r>
            <a:br>
              <a:rPr lang="en-US" sz="4800" dirty="0"/>
            </a:br>
            <a:r>
              <a:rPr lang="en-US" sz="4800" dirty="0"/>
              <a:t>Sacrifice </a:t>
            </a:r>
            <a:r>
              <a:rPr lang="en-US" sz="4800" dirty="0" smtClean="0"/>
              <a:t>vs. </a:t>
            </a:r>
            <a:r>
              <a:rPr lang="en-US" sz="4800" dirty="0"/>
              <a:t>Gain</a:t>
            </a:r>
          </a:p>
        </p:txBody>
      </p:sp>
      <p:sp>
        <p:nvSpPr>
          <p:cNvPr id="3" name="Subtitle 2"/>
          <p:cNvSpPr>
            <a:spLocks noGrp="1"/>
          </p:cNvSpPr>
          <p:nvPr>
            <p:ph type="subTitle" idx="1"/>
          </p:nvPr>
        </p:nvSpPr>
        <p:spPr>
          <a:xfrm>
            <a:off x="2615484" y="4189437"/>
            <a:ext cx="6858000" cy="1309255"/>
          </a:xfrm>
        </p:spPr>
        <p:txBody>
          <a:bodyPr>
            <a:normAutofit/>
          </a:bodyPr>
          <a:lstStyle/>
          <a:p>
            <a:r>
              <a:rPr lang="en-US" sz="2800" dirty="0" smtClean="0"/>
              <a:t>Public Policy Advocates Workshop </a:t>
            </a:r>
            <a:r>
              <a:rPr lang="en-US" sz="2800" dirty="0"/>
              <a:t>- Chicago</a:t>
            </a:r>
          </a:p>
          <a:p>
            <a:r>
              <a:rPr lang="en-US" sz="2400" dirty="0"/>
              <a:t>September 28, 2018</a:t>
            </a:r>
          </a:p>
          <a:p>
            <a:endParaRPr lang="en-US" sz="3200" dirty="0"/>
          </a:p>
        </p:txBody>
      </p:sp>
    </p:spTree>
    <p:extLst>
      <p:ext uri="{BB962C8B-B14F-4D97-AF65-F5344CB8AC3E}">
        <p14:creationId xmlns:p14="http://schemas.microsoft.com/office/powerpoint/2010/main" val="29136990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42012"/>
            <a:ext cx="8229600" cy="1143000"/>
          </a:xfrm>
        </p:spPr>
        <p:txBody>
          <a:bodyPr>
            <a:noAutofit/>
          </a:bodyPr>
          <a:lstStyle/>
          <a:p>
            <a:r>
              <a:rPr lang="en-US" sz="4800" b="1" dirty="0">
                <a:solidFill>
                  <a:srgbClr val="0070C0"/>
                </a:solidFill>
              </a:rPr>
              <a:t>Drivers of Opposition in Kansas</a:t>
            </a:r>
          </a:p>
        </p:txBody>
      </p:sp>
      <p:sp>
        <p:nvSpPr>
          <p:cNvPr id="3" name="Content Placeholder 2"/>
          <p:cNvSpPr>
            <a:spLocks noGrp="1"/>
          </p:cNvSpPr>
          <p:nvPr>
            <p:ph idx="1"/>
          </p:nvPr>
        </p:nvSpPr>
        <p:spPr>
          <a:xfrm>
            <a:off x="1981200" y="2620796"/>
            <a:ext cx="8229600" cy="4525963"/>
          </a:xfrm>
        </p:spPr>
        <p:txBody>
          <a:bodyPr>
            <a:normAutofit/>
          </a:bodyPr>
          <a:lstStyle/>
          <a:p>
            <a:r>
              <a:rPr lang="en-US" sz="3200" dirty="0"/>
              <a:t>Kansas Dental Association</a:t>
            </a:r>
          </a:p>
          <a:p>
            <a:r>
              <a:rPr lang="en-US" sz="3200" dirty="0"/>
              <a:t>Kansas Dental Board</a:t>
            </a:r>
          </a:p>
          <a:p>
            <a:r>
              <a:rPr lang="en-US" sz="3200" dirty="0"/>
              <a:t>Kansas Academy of General Dentistry</a:t>
            </a:r>
          </a:p>
          <a:p>
            <a:r>
              <a:rPr lang="en-US" sz="3200" dirty="0"/>
              <a:t>Kansas Academy of Pediatric Dentistry</a:t>
            </a:r>
          </a:p>
        </p:txBody>
      </p:sp>
    </p:spTree>
    <p:extLst>
      <p:ext uri="{BB962C8B-B14F-4D97-AF65-F5344CB8AC3E}">
        <p14:creationId xmlns:p14="http://schemas.microsoft.com/office/powerpoint/2010/main" val="2732152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2" y="112060"/>
            <a:ext cx="5029200" cy="6508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21949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1" y="-8964"/>
            <a:ext cx="518160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629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3191" y="2062480"/>
            <a:ext cx="10515600" cy="1822799"/>
          </a:xfrm>
        </p:spPr>
        <p:txBody>
          <a:bodyPr>
            <a:noAutofit/>
          </a:bodyPr>
          <a:lstStyle/>
          <a:p>
            <a:r>
              <a:rPr lang="en-US" sz="6000" b="1" dirty="0">
                <a:solidFill>
                  <a:srgbClr val="0070C0"/>
                </a:solidFill>
              </a:rPr>
              <a:t/>
            </a:r>
            <a:br>
              <a:rPr lang="en-US" sz="6000" b="1" dirty="0">
                <a:solidFill>
                  <a:srgbClr val="0070C0"/>
                </a:solidFill>
              </a:rPr>
            </a:br>
            <a:r>
              <a:rPr lang="en-US" sz="5400" b="1" dirty="0"/>
              <a:t>At What Point Should Compromise Be Considered</a:t>
            </a:r>
            <a:r>
              <a:rPr lang="en-US" sz="5400" b="1" dirty="0" smtClean="0"/>
              <a:t>?</a:t>
            </a:r>
            <a:r>
              <a:rPr lang="en-US" sz="6000" b="1" dirty="0">
                <a:solidFill>
                  <a:srgbClr val="0070C0"/>
                </a:solidFill>
              </a:rPr>
              <a:t/>
            </a:r>
            <a:br>
              <a:rPr lang="en-US" sz="6000" b="1" dirty="0">
                <a:solidFill>
                  <a:srgbClr val="0070C0"/>
                </a:solidFill>
              </a:rPr>
            </a:br>
            <a:endParaRPr lang="en-US" sz="6000" b="1" dirty="0">
              <a:solidFill>
                <a:srgbClr val="0070C0"/>
              </a:solidFill>
            </a:endParaRPr>
          </a:p>
        </p:txBody>
      </p:sp>
      <p:sp>
        <p:nvSpPr>
          <p:cNvPr id="4" name="Text Placeholder 3"/>
          <p:cNvSpPr>
            <a:spLocks noGrp="1"/>
          </p:cNvSpPr>
          <p:nvPr>
            <p:ph type="body" idx="1"/>
          </p:nvPr>
        </p:nvSpPr>
        <p:spPr/>
        <p:txBody>
          <a:bodyPr>
            <a:normAutofit/>
          </a:bodyPr>
          <a:lstStyle/>
          <a:p>
            <a:r>
              <a:rPr lang="en-US" sz="4400" b="1" dirty="0"/>
              <a:t>Thoughts to be considered</a:t>
            </a:r>
            <a:r>
              <a:rPr lang="en-US" sz="4400" b="1" dirty="0" smtClean="0"/>
              <a:t>:</a:t>
            </a:r>
            <a:endParaRPr lang="en-US" sz="4000" dirty="0"/>
          </a:p>
        </p:txBody>
      </p:sp>
    </p:spTree>
    <p:extLst>
      <p:ext uri="{BB962C8B-B14F-4D97-AF65-F5344CB8AC3E}">
        <p14:creationId xmlns:p14="http://schemas.microsoft.com/office/powerpoint/2010/main" val="23407795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rgbClr val="0070C0"/>
                </a:solidFill>
              </a:rPr>
              <a:t>Dollars Spent</a:t>
            </a:r>
          </a:p>
        </p:txBody>
      </p:sp>
      <p:sp>
        <p:nvSpPr>
          <p:cNvPr id="3" name="Content Placeholder 2"/>
          <p:cNvSpPr>
            <a:spLocks noGrp="1"/>
          </p:cNvSpPr>
          <p:nvPr>
            <p:ph idx="1"/>
          </p:nvPr>
        </p:nvSpPr>
        <p:spPr/>
        <p:txBody>
          <a:bodyPr>
            <a:normAutofit/>
          </a:bodyPr>
          <a:lstStyle/>
          <a:p>
            <a:r>
              <a:rPr lang="en-US" sz="2400" dirty="0" smtClean="0"/>
              <a:t>Since 2010, the KDA has spent about $1 million</a:t>
            </a:r>
          </a:p>
          <a:p>
            <a:r>
              <a:rPr lang="en-US" sz="2400" dirty="0" smtClean="0"/>
              <a:t> </a:t>
            </a:r>
            <a:r>
              <a:rPr lang="en-US" sz="2400" dirty="0"/>
              <a:t>Ask for voluntary contribution – 2010-2011</a:t>
            </a:r>
          </a:p>
          <a:p>
            <a:r>
              <a:rPr lang="en-US" sz="2400" dirty="0"/>
              <a:t>Institute a $125 assessment </a:t>
            </a:r>
            <a:r>
              <a:rPr lang="en-US" sz="2400" dirty="0" smtClean="0"/>
              <a:t>– 2012-present</a:t>
            </a:r>
            <a:endParaRPr lang="en-US" sz="2400" dirty="0"/>
          </a:p>
          <a:p>
            <a:r>
              <a:rPr lang="en-US" sz="2400" dirty="0"/>
              <a:t>Apply for SPA money from the ADA – 2011 ($27,000</a:t>
            </a:r>
            <a:r>
              <a:rPr lang="en-US" sz="2400" dirty="0" smtClean="0"/>
              <a:t>) – it increased to $60,000</a:t>
            </a:r>
            <a:endParaRPr lang="en-US" sz="2400" dirty="0"/>
          </a:p>
          <a:p>
            <a:r>
              <a:rPr lang="en-US" sz="2400" dirty="0"/>
              <a:t>Hire an additional lobby firm and a public relation firm</a:t>
            </a:r>
          </a:p>
          <a:p>
            <a:endParaRPr lang="en-US" sz="2400" dirty="0" smtClean="0"/>
          </a:p>
          <a:p>
            <a:endParaRPr lang="en-US" sz="2400" dirty="0" smtClean="0"/>
          </a:p>
          <a:p>
            <a:endParaRPr lang="en-US" sz="2400" dirty="0"/>
          </a:p>
        </p:txBody>
      </p:sp>
    </p:spTree>
    <p:extLst>
      <p:ext uri="{BB962C8B-B14F-4D97-AF65-F5344CB8AC3E}">
        <p14:creationId xmlns:p14="http://schemas.microsoft.com/office/powerpoint/2010/main" val="2416616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rgbClr val="0070C0"/>
                </a:solidFill>
              </a:rPr>
              <a:t>Legislative Costs</a:t>
            </a:r>
          </a:p>
        </p:txBody>
      </p:sp>
      <p:sp>
        <p:nvSpPr>
          <p:cNvPr id="3" name="Content Placeholder 2"/>
          <p:cNvSpPr>
            <a:spLocks noGrp="1"/>
          </p:cNvSpPr>
          <p:nvPr>
            <p:ph idx="1"/>
          </p:nvPr>
        </p:nvSpPr>
        <p:spPr/>
        <p:txBody>
          <a:bodyPr>
            <a:normAutofit/>
          </a:bodyPr>
          <a:lstStyle/>
          <a:p>
            <a:pPr lvl="0"/>
            <a:r>
              <a:rPr lang="en-US" sz="2400" dirty="0"/>
              <a:t>The issue has held us </a:t>
            </a:r>
            <a:r>
              <a:rPr lang="en-US" sz="2400" dirty="0" smtClean="0"/>
              <a:t>legislatively hostage for 8 years – insurance issues</a:t>
            </a:r>
            <a:endParaRPr lang="en-US" sz="2400" dirty="0"/>
          </a:p>
          <a:p>
            <a:pPr lvl="0"/>
            <a:r>
              <a:rPr lang="en-US" sz="2400" dirty="0" smtClean="0"/>
              <a:t>We have used much political clout</a:t>
            </a:r>
          </a:p>
          <a:p>
            <a:pPr lvl="0"/>
            <a:r>
              <a:rPr lang="en-US" sz="2400" dirty="0" smtClean="0"/>
              <a:t>We are seen as being uncompromising and protecting our own personal interests </a:t>
            </a:r>
          </a:p>
          <a:p>
            <a:pPr lvl="0"/>
            <a:r>
              <a:rPr lang="en-US" sz="2400" dirty="0" smtClean="0"/>
              <a:t>Time out of practice to testify</a:t>
            </a:r>
          </a:p>
          <a:p>
            <a:pPr lvl="0"/>
            <a:endParaRPr lang="en-US" sz="2400" dirty="0"/>
          </a:p>
          <a:p>
            <a:pPr marL="0" indent="0">
              <a:buNone/>
            </a:pPr>
            <a:endParaRPr lang="en-US" sz="2400" dirty="0"/>
          </a:p>
          <a:p>
            <a:endParaRPr lang="en-US" sz="2400" dirty="0"/>
          </a:p>
        </p:txBody>
      </p:sp>
    </p:spTree>
    <p:extLst>
      <p:ext uri="{BB962C8B-B14F-4D97-AF65-F5344CB8AC3E}">
        <p14:creationId xmlns:p14="http://schemas.microsoft.com/office/powerpoint/2010/main" val="38430287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rgbClr val="0070C0"/>
                </a:solidFill>
              </a:rPr>
              <a:t>Legislative </a:t>
            </a:r>
            <a:r>
              <a:rPr lang="en-US" sz="4800" b="1" dirty="0" smtClean="0">
                <a:solidFill>
                  <a:srgbClr val="0070C0"/>
                </a:solidFill>
              </a:rPr>
              <a:t>Hearings</a:t>
            </a:r>
            <a:endParaRPr lang="en-US" sz="4800" b="1" i="1" dirty="0">
              <a:solidFill>
                <a:srgbClr val="0070C0"/>
              </a:solidFill>
            </a:endParaRPr>
          </a:p>
        </p:txBody>
      </p:sp>
      <p:sp>
        <p:nvSpPr>
          <p:cNvPr id="3" name="Content Placeholder 2"/>
          <p:cNvSpPr>
            <a:spLocks noGrp="1"/>
          </p:cNvSpPr>
          <p:nvPr>
            <p:ph idx="1"/>
          </p:nvPr>
        </p:nvSpPr>
        <p:spPr/>
        <p:txBody>
          <a:bodyPr>
            <a:normAutofit/>
          </a:bodyPr>
          <a:lstStyle/>
          <a:p>
            <a:r>
              <a:rPr lang="en-US" sz="2400" dirty="0" smtClean="0"/>
              <a:t>Full Committee Hearings 2011, 2015 and 2017</a:t>
            </a:r>
          </a:p>
          <a:p>
            <a:r>
              <a:rPr lang="en-US" sz="2400" dirty="0" smtClean="0"/>
              <a:t>Round Tables in 2011, 2012 and 2013</a:t>
            </a:r>
          </a:p>
          <a:p>
            <a:r>
              <a:rPr lang="en-US" sz="2400" dirty="0" smtClean="0"/>
              <a:t>Interim 2011</a:t>
            </a:r>
          </a:p>
          <a:p>
            <a:pPr marL="0">
              <a:spcBef>
                <a:spcPts val="0"/>
              </a:spcBef>
            </a:pPr>
            <a:r>
              <a:rPr lang="en-US" sz="2400" dirty="0">
                <a:solidFill>
                  <a:srgbClr val="FF0000"/>
                </a:solidFill>
              </a:rPr>
              <a:t>Brett </a:t>
            </a:r>
            <a:r>
              <a:rPr lang="en-US" sz="2400" dirty="0" err="1" smtClean="0">
                <a:solidFill>
                  <a:srgbClr val="FF0000"/>
                </a:solidFill>
              </a:rPr>
              <a:t>Roufs</a:t>
            </a:r>
            <a:r>
              <a:rPr lang="en-US" sz="2400" dirty="0" smtClean="0">
                <a:solidFill>
                  <a:srgbClr val="FF0000"/>
                </a:solidFill>
              </a:rPr>
              <a:t>, Cindi Sherwood, Mark Herzog, Nicole Rogers, Connie White, </a:t>
            </a:r>
            <a:r>
              <a:rPr lang="en-US" sz="2400" dirty="0" err="1" smtClean="0">
                <a:solidFill>
                  <a:srgbClr val="FF0000"/>
                </a:solidFill>
              </a:rPr>
              <a:t>Lucynda</a:t>
            </a:r>
            <a:r>
              <a:rPr lang="en-US" sz="2400" dirty="0" smtClean="0">
                <a:solidFill>
                  <a:srgbClr val="FF0000"/>
                </a:solidFill>
              </a:rPr>
              <a:t> </a:t>
            </a:r>
            <a:r>
              <a:rPr lang="en-US" sz="2400" dirty="0" err="1" smtClean="0">
                <a:solidFill>
                  <a:srgbClr val="FF0000"/>
                </a:solidFill>
              </a:rPr>
              <a:t>Raben</a:t>
            </a:r>
            <a:r>
              <a:rPr lang="en-US" sz="2400" dirty="0" smtClean="0">
                <a:solidFill>
                  <a:srgbClr val="FF0000"/>
                </a:solidFill>
              </a:rPr>
              <a:t>, </a:t>
            </a:r>
            <a:r>
              <a:rPr lang="en-US" sz="2400" dirty="0" err="1" smtClean="0">
                <a:solidFill>
                  <a:srgbClr val="FF0000"/>
                </a:solidFill>
              </a:rPr>
              <a:t>Melodee</a:t>
            </a:r>
            <a:r>
              <a:rPr lang="en-US" sz="2400" dirty="0" smtClean="0">
                <a:solidFill>
                  <a:srgbClr val="FF0000"/>
                </a:solidFill>
              </a:rPr>
              <a:t> </a:t>
            </a:r>
            <a:r>
              <a:rPr lang="en-US" sz="2400" dirty="0" err="1" smtClean="0">
                <a:solidFill>
                  <a:srgbClr val="FF0000"/>
                </a:solidFill>
              </a:rPr>
              <a:t>Armfield</a:t>
            </a:r>
            <a:r>
              <a:rPr lang="en-US" sz="2400" dirty="0" smtClean="0">
                <a:solidFill>
                  <a:srgbClr val="FF0000"/>
                </a:solidFill>
              </a:rPr>
              <a:t>, Jeff </a:t>
            </a:r>
            <a:r>
              <a:rPr lang="en-US" sz="2400" dirty="0" err="1" smtClean="0">
                <a:solidFill>
                  <a:srgbClr val="FF0000"/>
                </a:solidFill>
              </a:rPr>
              <a:t>Stasch</a:t>
            </a:r>
            <a:r>
              <a:rPr lang="en-US" sz="2400" dirty="0" smtClean="0">
                <a:solidFill>
                  <a:srgbClr val="FF0000"/>
                </a:solidFill>
              </a:rPr>
              <a:t>, Richard McFadden, John Fales,  Nick Rogers, Glenn </a:t>
            </a:r>
            <a:r>
              <a:rPr lang="en-US" sz="2400" dirty="0">
                <a:solidFill>
                  <a:srgbClr val="FF0000"/>
                </a:solidFill>
              </a:rPr>
              <a:t>Hemberger (KDB</a:t>
            </a:r>
            <a:r>
              <a:rPr lang="en-US" sz="2400" dirty="0" smtClean="0">
                <a:solidFill>
                  <a:srgbClr val="FF0000"/>
                </a:solidFill>
              </a:rPr>
              <a:t>) and possibly others</a:t>
            </a:r>
            <a:endParaRPr lang="en-US" sz="2400" dirty="0">
              <a:solidFill>
                <a:srgbClr val="FF0000"/>
              </a:solidFill>
            </a:endParaRPr>
          </a:p>
          <a:p>
            <a:endParaRPr lang="en-US" sz="2400" dirty="0" smtClean="0"/>
          </a:p>
          <a:p>
            <a:endParaRPr lang="en-US" sz="2400" dirty="0" smtClean="0"/>
          </a:p>
        </p:txBody>
      </p:sp>
    </p:spTree>
    <p:extLst>
      <p:ext uri="{BB962C8B-B14F-4D97-AF65-F5344CB8AC3E}">
        <p14:creationId xmlns:p14="http://schemas.microsoft.com/office/powerpoint/2010/main" val="31072544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smtClean="0">
                <a:solidFill>
                  <a:srgbClr val="0070C0"/>
                </a:solidFill>
              </a:rPr>
              <a:t>Attempts at Compromise</a:t>
            </a:r>
            <a:r>
              <a:rPr lang="en-US" sz="4800" b="1" dirty="0">
                <a:solidFill>
                  <a:srgbClr val="0070C0"/>
                </a:solidFill>
              </a:rPr>
              <a:t/>
            </a:r>
            <a:br>
              <a:rPr lang="en-US" sz="4800" b="1" dirty="0">
                <a:solidFill>
                  <a:srgbClr val="0070C0"/>
                </a:solidFill>
              </a:rPr>
            </a:br>
            <a:r>
              <a:rPr lang="en-US" sz="4800" b="1" dirty="0" smtClean="0">
                <a:solidFill>
                  <a:srgbClr val="0070C0"/>
                </a:solidFill>
              </a:rPr>
              <a:t>2010-2017</a:t>
            </a:r>
            <a:endParaRPr lang="en-US" sz="4800" b="1" dirty="0">
              <a:solidFill>
                <a:srgbClr val="0070C0"/>
              </a:solidFill>
            </a:endParaRPr>
          </a:p>
        </p:txBody>
      </p:sp>
      <p:sp>
        <p:nvSpPr>
          <p:cNvPr id="3" name="Content Placeholder 2"/>
          <p:cNvSpPr>
            <a:spLocks noGrp="1"/>
          </p:cNvSpPr>
          <p:nvPr>
            <p:ph idx="1"/>
          </p:nvPr>
        </p:nvSpPr>
        <p:spPr/>
        <p:txBody>
          <a:bodyPr>
            <a:normAutofit/>
          </a:bodyPr>
          <a:lstStyle/>
          <a:p>
            <a:r>
              <a:rPr lang="en-US" sz="2400" dirty="0" smtClean="0"/>
              <a:t>Several attempts with KAMU prior to 2014</a:t>
            </a:r>
          </a:p>
          <a:p>
            <a:r>
              <a:rPr lang="en-US" sz="2400" dirty="0" smtClean="0"/>
              <a:t>KDA and KAC hired an arbitrator in 2013 to find compromise at the direction of Rep. Hawkins</a:t>
            </a:r>
            <a:endParaRPr lang="en-US" sz="2400" dirty="0"/>
          </a:p>
          <a:p>
            <a:r>
              <a:rPr lang="en-US" sz="2400" dirty="0" smtClean="0"/>
              <a:t>All of the proponents invite three private dentists to meet - Excludes the KDA -11-16</a:t>
            </a:r>
          </a:p>
          <a:p>
            <a:r>
              <a:rPr lang="en-US" sz="2400" dirty="0" smtClean="0"/>
              <a:t>KAMU and KAC meet with KDA </a:t>
            </a:r>
            <a:r>
              <a:rPr lang="en-US" sz="2400" dirty="0"/>
              <a:t>– Kansas Dental Hygiene Association </a:t>
            </a:r>
            <a:r>
              <a:rPr lang="en-US" sz="2400" dirty="0" smtClean="0"/>
              <a:t>excluded 11-17</a:t>
            </a:r>
          </a:p>
          <a:p>
            <a:r>
              <a:rPr lang="en-US" sz="2400" dirty="0" smtClean="0"/>
              <a:t>Senator Schmidt initiates a meeting with the KDA  and KDHA 12-17</a:t>
            </a:r>
            <a:endParaRPr lang="en-US" sz="2400" dirty="0"/>
          </a:p>
        </p:txBody>
      </p:sp>
    </p:spTree>
    <p:extLst>
      <p:ext uri="{BB962C8B-B14F-4D97-AF65-F5344CB8AC3E}">
        <p14:creationId xmlns:p14="http://schemas.microsoft.com/office/powerpoint/2010/main" val="13878967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ctr"/>
            <a:r>
              <a:rPr lang="en-US" sz="4800" b="1" dirty="0">
                <a:solidFill>
                  <a:srgbClr val="0070C0"/>
                </a:solidFill>
              </a:rPr>
              <a:t>Compromise Considered 2018</a:t>
            </a:r>
          </a:p>
        </p:txBody>
      </p:sp>
      <p:sp>
        <p:nvSpPr>
          <p:cNvPr id="5" name="Content Placeholder 4"/>
          <p:cNvSpPr>
            <a:spLocks noGrp="1"/>
          </p:cNvSpPr>
          <p:nvPr>
            <p:ph idx="1"/>
          </p:nvPr>
        </p:nvSpPr>
        <p:spPr/>
        <p:txBody>
          <a:bodyPr>
            <a:normAutofit/>
          </a:bodyPr>
          <a:lstStyle/>
          <a:p>
            <a:r>
              <a:rPr lang="en-US" sz="2400" dirty="0" smtClean="0"/>
              <a:t>The ADA is cutting its SPA money by 50%</a:t>
            </a:r>
          </a:p>
          <a:p>
            <a:pPr lvl="0"/>
            <a:r>
              <a:rPr lang="en-US" sz="2400" dirty="0" smtClean="0"/>
              <a:t>The </a:t>
            </a:r>
            <a:r>
              <a:rPr lang="en-US" sz="2400" dirty="0"/>
              <a:t>argument has become very </a:t>
            </a:r>
            <a:r>
              <a:rPr lang="en-US" sz="2400" dirty="0" smtClean="0"/>
              <a:t>difficult</a:t>
            </a:r>
            <a:endParaRPr lang="en-US" sz="2400" dirty="0"/>
          </a:p>
          <a:p>
            <a:r>
              <a:rPr lang="en-US" sz="2400" dirty="0"/>
              <a:t>The legislative body is growing weary of the issue – “corking” legislation</a:t>
            </a:r>
          </a:p>
          <a:p>
            <a:pPr lvl="0"/>
            <a:r>
              <a:rPr lang="en-US" sz="2400" dirty="0"/>
              <a:t>We have the support of the legislative leadership this year, but it may be </a:t>
            </a:r>
            <a:r>
              <a:rPr lang="en-US" sz="2400" dirty="0" smtClean="0"/>
              <a:t>lost – 2016 election</a:t>
            </a:r>
          </a:p>
          <a:p>
            <a:pPr lvl="0"/>
            <a:r>
              <a:rPr lang="en-US" sz="2400" dirty="0"/>
              <a:t>The legislative body may not support us – too close to predict</a:t>
            </a:r>
          </a:p>
          <a:p>
            <a:pPr lvl="0"/>
            <a:r>
              <a:rPr lang="en-US" sz="2400" dirty="0"/>
              <a:t>This may be our last chance to negotiate from a position of power</a:t>
            </a:r>
          </a:p>
          <a:p>
            <a:pPr lvl="0"/>
            <a:endParaRPr lang="en-US" sz="2400" dirty="0"/>
          </a:p>
          <a:p>
            <a:pPr marL="0" indent="0">
              <a:buNone/>
            </a:pPr>
            <a:endParaRPr lang="en-US" sz="2400" dirty="0" smtClean="0"/>
          </a:p>
          <a:p>
            <a:pPr marL="0" indent="0">
              <a:buNone/>
            </a:pPr>
            <a:endParaRPr lang="en-US" sz="2400" dirty="0"/>
          </a:p>
        </p:txBody>
      </p:sp>
    </p:spTree>
    <p:extLst>
      <p:ext uri="{BB962C8B-B14F-4D97-AF65-F5344CB8AC3E}">
        <p14:creationId xmlns:p14="http://schemas.microsoft.com/office/powerpoint/2010/main" val="41415564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2918" y="284176"/>
            <a:ext cx="10989081" cy="1508760"/>
          </a:xfrm>
        </p:spPr>
        <p:txBody>
          <a:bodyPr>
            <a:normAutofit/>
          </a:bodyPr>
          <a:lstStyle/>
          <a:p>
            <a:r>
              <a:rPr lang="en-US" sz="4400" b="1" dirty="0" smtClean="0">
                <a:solidFill>
                  <a:srgbClr val="0070C0"/>
                </a:solidFill>
              </a:rPr>
              <a:t>Sequence of Events Leading to Compromise</a:t>
            </a:r>
            <a:endParaRPr lang="en-US" sz="4400" b="1" dirty="0">
              <a:solidFill>
                <a:srgbClr val="0070C0"/>
              </a:solidFill>
            </a:endParaRPr>
          </a:p>
        </p:txBody>
      </p:sp>
      <p:sp>
        <p:nvSpPr>
          <p:cNvPr id="3" name="Content Placeholder 2"/>
          <p:cNvSpPr>
            <a:spLocks noGrp="1"/>
          </p:cNvSpPr>
          <p:nvPr>
            <p:ph idx="1"/>
          </p:nvPr>
        </p:nvSpPr>
        <p:spPr/>
        <p:txBody>
          <a:bodyPr>
            <a:normAutofit/>
          </a:bodyPr>
          <a:lstStyle/>
          <a:p>
            <a:r>
              <a:rPr lang="en-US" sz="2400" dirty="0"/>
              <a:t>Senator Schmidt initiates a meeting with the KDA and KDHA - December 19, 2017</a:t>
            </a:r>
          </a:p>
          <a:p>
            <a:r>
              <a:rPr lang="en-US" sz="2400" dirty="0"/>
              <a:t>KDA – KDHA  - January 2, 2018</a:t>
            </a:r>
          </a:p>
          <a:p>
            <a:r>
              <a:rPr lang="en-US" sz="2400" dirty="0"/>
              <a:t>January 5, Presented to KDA Exec. Committee – passed 5-0-1 </a:t>
            </a:r>
          </a:p>
          <a:p>
            <a:r>
              <a:rPr lang="en-US" sz="2400" dirty="0"/>
              <a:t>January 19, 2018 Board of Delegate Meeting – passed 34-2</a:t>
            </a:r>
          </a:p>
          <a:p>
            <a:r>
              <a:rPr lang="en-US" sz="2400" dirty="0"/>
              <a:t>January 22, Senator Schmidt introduce SB 312</a:t>
            </a:r>
          </a:p>
          <a:p>
            <a:r>
              <a:rPr lang="en-US" sz="2400" dirty="0"/>
              <a:t>KDA Dental Day January 25, 2018</a:t>
            </a:r>
          </a:p>
          <a:p>
            <a:endParaRPr lang="en-US" sz="2400" dirty="0"/>
          </a:p>
          <a:p>
            <a:endParaRPr lang="en-US" sz="1600" dirty="0"/>
          </a:p>
          <a:p>
            <a:endParaRPr lang="en-US" sz="1600" dirty="0"/>
          </a:p>
        </p:txBody>
      </p:sp>
    </p:spTree>
    <p:extLst>
      <p:ext uri="{BB962C8B-B14F-4D97-AF65-F5344CB8AC3E}">
        <p14:creationId xmlns:p14="http://schemas.microsoft.com/office/powerpoint/2010/main" val="25704531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8879" y="2209800"/>
            <a:ext cx="3131127" cy="4263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10"/>
          <p:cNvSpPr>
            <a:spLocks noGrp="1"/>
          </p:cNvSpPr>
          <p:nvPr>
            <p:ph type="title" idx="4294967295"/>
          </p:nvPr>
        </p:nvSpPr>
        <p:spPr>
          <a:xfrm>
            <a:off x="1939640" y="533400"/>
            <a:ext cx="8229600" cy="1143000"/>
          </a:xfrm>
        </p:spPr>
        <p:txBody>
          <a:bodyPr>
            <a:normAutofit fontScale="90000"/>
          </a:bodyPr>
          <a:lstStyle/>
          <a:p>
            <a:r>
              <a:rPr lang="en-US" sz="4900" b="1" dirty="0">
                <a:solidFill>
                  <a:srgbClr val="0070C0"/>
                </a:solidFill>
              </a:rPr>
              <a:t>2009-10 </a:t>
            </a:r>
            <a:br>
              <a:rPr lang="en-US" sz="4900" b="1" dirty="0">
                <a:solidFill>
                  <a:srgbClr val="0070C0"/>
                </a:solidFill>
              </a:rPr>
            </a:br>
            <a:r>
              <a:rPr lang="en-US" sz="4900" b="1" dirty="0">
                <a:solidFill>
                  <a:srgbClr val="0070C0"/>
                </a:solidFill>
              </a:rPr>
              <a:t>The FIVE (9)-Year Battle in Kansas</a:t>
            </a:r>
            <a:r>
              <a:rPr lang="en-US" dirty="0">
                <a:solidFill>
                  <a:srgbClr val="0070C0"/>
                </a:solidFill>
              </a:rPr>
              <a:t/>
            </a:r>
            <a:br>
              <a:rPr lang="en-US" dirty="0">
                <a:solidFill>
                  <a:srgbClr val="0070C0"/>
                </a:solidFill>
              </a:rPr>
            </a:br>
            <a:r>
              <a:rPr lang="en-US" sz="2200" dirty="0">
                <a:solidFill>
                  <a:srgbClr val="0070C0"/>
                </a:solidFill>
              </a:rPr>
              <a:t>Kansas, New Mexico, Ohio, USA Wide, Vermont, Washington, Massachusetts</a:t>
            </a:r>
          </a:p>
        </p:txBody>
      </p:sp>
    </p:spTree>
    <p:extLst>
      <p:ext uri="{BB962C8B-B14F-4D97-AF65-F5344CB8AC3E}">
        <p14:creationId xmlns:p14="http://schemas.microsoft.com/office/powerpoint/2010/main" val="12216388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solidFill>
                  <a:srgbClr val="0070C0"/>
                </a:solidFill>
              </a:rPr>
              <a:t>KDA Membership  Notified</a:t>
            </a:r>
            <a:endParaRPr lang="en-US" sz="4800" b="1" dirty="0">
              <a:solidFill>
                <a:srgbClr val="0070C0"/>
              </a:solidFill>
            </a:endParaRPr>
          </a:p>
        </p:txBody>
      </p:sp>
      <p:sp>
        <p:nvSpPr>
          <p:cNvPr id="3" name="Content Placeholder 2"/>
          <p:cNvSpPr>
            <a:spLocks noGrp="1"/>
          </p:cNvSpPr>
          <p:nvPr>
            <p:ph idx="1"/>
          </p:nvPr>
        </p:nvSpPr>
        <p:spPr/>
        <p:txBody>
          <a:bodyPr>
            <a:normAutofit/>
          </a:bodyPr>
          <a:lstStyle/>
          <a:p>
            <a:r>
              <a:rPr lang="en-US" sz="2400" dirty="0" smtClean="0"/>
              <a:t>Initial email sent 1-24-2018</a:t>
            </a:r>
          </a:p>
          <a:p>
            <a:r>
              <a:rPr lang="en-US" sz="2400" dirty="0"/>
              <a:t>USPS packet with the same info was mailed to all members home addresses by the end of the week in a special envelope mark </a:t>
            </a:r>
            <a:r>
              <a:rPr lang="en-US" sz="2400" b="1" dirty="0"/>
              <a:t>“Urgent Legislative Information”</a:t>
            </a:r>
          </a:p>
          <a:p>
            <a:r>
              <a:rPr lang="en-US" sz="2400" dirty="0" smtClean="0"/>
              <a:t>Feb </a:t>
            </a:r>
            <a:r>
              <a:rPr lang="en-US" sz="2400" dirty="0"/>
              <a:t>7 – Single Topic Video Minute</a:t>
            </a:r>
          </a:p>
          <a:p>
            <a:r>
              <a:rPr lang="en-US" sz="2400" dirty="0"/>
              <a:t>Feb 26 – Update in Video Minute</a:t>
            </a:r>
          </a:p>
          <a:p>
            <a:r>
              <a:rPr lang="en-US" sz="2400" dirty="0"/>
              <a:t>March 5 – Open letter from all officers  </a:t>
            </a:r>
          </a:p>
          <a:p>
            <a:r>
              <a:rPr lang="en-US" sz="2400" dirty="0"/>
              <a:t>March 30 – Update in Video </a:t>
            </a:r>
            <a:r>
              <a:rPr lang="en-US" sz="2400" dirty="0" smtClean="0"/>
              <a:t>Minute</a:t>
            </a:r>
          </a:p>
          <a:p>
            <a:pPr marL="0" indent="0">
              <a:buNone/>
            </a:pPr>
            <a:endParaRPr lang="en-US" sz="2400" dirty="0" smtClean="0"/>
          </a:p>
          <a:p>
            <a:endParaRPr lang="en-US" sz="2400" dirty="0"/>
          </a:p>
        </p:txBody>
      </p:sp>
    </p:spTree>
    <p:extLst>
      <p:ext uri="{BB962C8B-B14F-4D97-AF65-F5344CB8AC3E}">
        <p14:creationId xmlns:p14="http://schemas.microsoft.com/office/powerpoint/2010/main" val="34640947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a:solidFill>
                  <a:srgbClr val="0070C0"/>
                </a:solidFill>
              </a:rPr>
              <a:t>Bullet Points for the Compromise</a:t>
            </a:r>
          </a:p>
        </p:txBody>
      </p:sp>
      <p:sp>
        <p:nvSpPr>
          <p:cNvPr id="3" name="Content Placeholder 2"/>
          <p:cNvSpPr>
            <a:spLocks noGrp="1"/>
          </p:cNvSpPr>
          <p:nvPr>
            <p:ph idx="1"/>
          </p:nvPr>
        </p:nvSpPr>
        <p:spPr/>
        <p:txBody>
          <a:bodyPr>
            <a:normAutofit/>
          </a:bodyPr>
          <a:lstStyle/>
          <a:p>
            <a:r>
              <a:rPr lang="en-US" sz="2400" b="1" dirty="0"/>
              <a:t>General/Direct supervision </a:t>
            </a:r>
            <a:r>
              <a:rPr lang="en-US" sz="2400" dirty="0"/>
              <a:t>(depending on procedures) of a dentist therapist provided by a dentist employed by an indigent health clinic or Medicaid provider</a:t>
            </a:r>
            <a:r>
              <a:rPr lang="en-US" sz="2400" dirty="0" smtClean="0"/>
              <a:t>. (removes independent practice of DT)</a:t>
            </a:r>
          </a:p>
          <a:p>
            <a:r>
              <a:rPr lang="en-US" sz="2400" b="1" dirty="0"/>
              <a:t>KDHE/KDB study </a:t>
            </a:r>
            <a:r>
              <a:rPr lang="en-US" sz="2400" dirty="0"/>
              <a:t>provided to legislature in </a:t>
            </a:r>
            <a:r>
              <a:rPr lang="en-US" sz="2400" dirty="0" smtClean="0"/>
              <a:t>2030 to study the impact on access to care</a:t>
            </a:r>
          </a:p>
          <a:p>
            <a:r>
              <a:rPr lang="en-US" sz="2400" b="1" dirty="0"/>
              <a:t>KDHA/KDA agreement</a:t>
            </a:r>
            <a:r>
              <a:rPr lang="en-US" sz="2400" dirty="0"/>
              <a:t>/letter work together on this version and not support versions of dental therapy legislation which may be offered by Kansas Dental Project or others. Also agree not to change substantively points of DT until 2030 unless mutual consent</a:t>
            </a:r>
            <a:r>
              <a:rPr lang="en-US" sz="2400" dirty="0" smtClean="0"/>
              <a:t>.</a:t>
            </a:r>
          </a:p>
          <a:p>
            <a:endParaRPr lang="en-US" sz="2400" dirty="0"/>
          </a:p>
        </p:txBody>
      </p:sp>
    </p:spTree>
    <p:extLst>
      <p:ext uri="{BB962C8B-B14F-4D97-AF65-F5344CB8AC3E}">
        <p14:creationId xmlns:p14="http://schemas.microsoft.com/office/powerpoint/2010/main" val="21585628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a:solidFill>
                  <a:srgbClr val="0070C0"/>
                </a:solidFill>
              </a:rPr>
              <a:t>Bullet Points for the Compromise</a:t>
            </a:r>
          </a:p>
        </p:txBody>
      </p:sp>
      <p:sp>
        <p:nvSpPr>
          <p:cNvPr id="3" name="Content Placeholder 2"/>
          <p:cNvSpPr>
            <a:spLocks noGrp="1"/>
          </p:cNvSpPr>
          <p:nvPr>
            <p:ph idx="1"/>
          </p:nvPr>
        </p:nvSpPr>
        <p:spPr/>
        <p:txBody>
          <a:bodyPr>
            <a:normAutofit/>
          </a:bodyPr>
          <a:lstStyle/>
          <a:p>
            <a:r>
              <a:rPr lang="en-US" sz="2400" b="1" dirty="0"/>
              <a:t>CODA-Accredited</a:t>
            </a:r>
            <a:r>
              <a:rPr lang="en-US" sz="2400" dirty="0"/>
              <a:t> DT course of study containing 500 hours of clinical training</a:t>
            </a:r>
          </a:p>
          <a:p>
            <a:pPr lvl="0"/>
            <a:r>
              <a:rPr lang="en-US" sz="2400" dirty="0"/>
              <a:t>Adding a dental therapist to the Kansas Dental Board is </a:t>
            </a:r>
            <a:r>
              <a:rPr lang="en-US" sz="2400" dirty="0" smtClean="0"/>
              <a:t>deleted</a:t>
            </a:r>
          </a:p>
          <a:p>
            <a:r>
              <a:rPr lang="en-US" sz="2400" dirty="0"/>
              <a:t>Some irreversible procedures are deleted and others allowed only under DIRECT supervision of a </a:t>
            </a:r>
            <a:r>
              <a:rPr lang="en-US" sz="2400" dirty="0" smtClean="0"/>
              <a:t>dentist</a:t>
            </a:r>
          </a:p>
          <a:p>
            <a:r>
              <a:rPr lang="en-US" sz="2400" dirty="0"/>
              <a:t>“Diagnosis” line is deleted</a:t>
            </a:r>
          </a:p>
          <a:p>
            <a:pPr lvl="0"/>
            <a:r>
              <a:rPr lang="en-US" sz="2400" dirty="0"/>
              <a:t>“Treatment plan” modified to “dental therapy care plan”</a:t>
            </a:r>
          </a:p>
          <a:p>
            <a:r>
              <a:rPr lang="en-US" sz="2400" dirty="0"/>
              <a:t>The number of dental therapists a dentist can supervise is limited to three </a:t>
            </a:r>
          </a:p>
          <a:p>
            <a:pPr lvl="0"/>
            <a:endParaRPr lang="en-US" sz="2400" dirty="0"/>
          </a:p>
          <a:p>
            <a:endParaRPr lang="en-US" sz="2400" dirty="0"/>
          </a:p>
        </p:txBody>
      </p:sp>
    </p:spTree>
    <p:extLst>
      <p:ext uri="{BB962C8B-B14F-4D97-AF65-F5344CB8AC3E}">
        <p14:creationId xmlns:p14="http://schemas.microsoft.com/office/powerpoint/2010/main" val="21883607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rgbClr val="0070C0"/>
                </a:solidFill>
              </a:rPr>
              <a:t>Historical Sequence of Events</a:t>
            </a:r>
          </a:p>
        </p:txBody>
      </p:sp>
      <p:sp>
        <p:nvSpPr>
          <p:cNvPr id="3" name="Content Placeholder 2"/>
          <p:cNvSpPr>
            <a:spLocks noGrp="1"/>
          </p:cNvSpPr>
          <p:nvPr>
            <p:ph idx="1"/>
          </p:nvPr>
        </p:nvSpPr>
        <p:spPr/>
        <p:txBody>
          <a:bodyPr>
            <a:normAutofit/>
          </a:bodyPr>
          <a:lstStyle/>
          <a:p>
            <a:r>
              <a:rPr lang="en-US" sz="2400" dirty="0" smtClean="0"/>
              <a:t>February 1, 2018 - Senate Hearing, Public Health and Welfare Committee – passed</a:t>
            </a:r>
          </a:p>
          <a:p>
            <a:r>
              <a:rPr lang="en-US" sz="2400" dirty="0" smtClean="0"/>
              <a:t>Senate - Passed 38-0 - February 15</a:t>
            </a:r>
          </a:p>
          <a:p>
            <a:r>
              <a:rPr lang="en-US" sz="2400" dirty="0"/>
              <a:t>H</a:t>
            </a:r>
            <a:r>
              <a:rPr lang="en-US" sz="2400" dirty="0" smtClean="0"/>
              <a:t>earing in the House – March 14-no vote taken due to conflicts</a:t>
            </a:r>
          </a:p>
          <a:p>
            <a:r>
              <a:rPr lang="en-US" sz="2400" dirty="0" smtClean="0"/>
              <a:t>Folded into telemedicine bill – HB 2674</a:t>
            </a:r>
          </a:p>
          <a:p>
            <a:r>
              <a:rPr lang="en-US" sz="2400" dirty="0" smtClean="0"/>
              <a:t>Legislative session ends</a:t>
            </a:r>
            <a:endParaRPr lang="en-US" sz="2400" dirty="0"/>
          </a:p>
          <a:p>
            <a:r>
              <a:rPr lang="en-US" sz="2400" dirty="0" smtClean="0"/>
              <a:t>Begin </a:t>
            </a:r>
            <a:r>
              <a:rPr lang="en-US" sz="2400" dirty="0"/>
              <a:t>to Address Concerns from </a:t>
            </a:r>
            <a:r>
              <a:rPr lang="en-US" sz="2400" dirty="0" smtClean="0"/>
              <a:t>Membership at annual session</a:t>
            </a:r>
            <a:endParaRPr lang="en-US" sz="2400" dirty="0"/>
          </a:p>
          <a:p>
            <a:endParaRPr lang="en-US" sz="2400" dirty="0" smtClean="0"/>
          </a:p>
          <a:p>
            <a:endParaRPr lang="en-US" sz="2400" dirty="0" smtClean="0"/>
          </a:p>
          <a:p>
            <a:endParaRPr lang="en-US" sz="2400" dirty="0" smtClean="0"/>
          </a:p>
          <a:p>
            <a:endParaRPr lang="en-US" sz="2400" dirty="0"/>
          </a:p>
        </p:txBody>
      </p:sp>
    </p:spTree>
    <p:extLst>
      <p:ext uri="{BB962C8B-B14F-4D97-AF65-F5344CB8AC3E}">
        <p14:creationId xmlns:p14="http://schemas.microsoft.com/office/powerpoint/2010/main" val="26630049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solidFill>
                  <a:srgbClr val="0070C0"/>
                </a:solidFill>
              </a:rPr>
              <a:t>Next Year/Future</a:t>
            </a:r>
            <a:endParaRPr lang="en-US" sz="4800" b="1" dirty="0">
              <a:solidFill>
                <a:srgbClr val="0070C0"/>
              </a:solidFill>
            </a:endParaRPr>
          </a:p>
        </p:txBody>
      </p:sp>
      <p:sp>
        <p:nvSpPr>
          <p:cNvPr id="3" name="Content Placeholder 2"/>
          <p:cNvSpPr>
            <a:spLocks noGrp="1"/>
          </p:cNvSpPr>
          <p:nvPr>
            <p:ph idx="1"/>
          </p:nvPr>
        </p:nvSpPr>
        <p:spPr/>
        <p:txBody>
          <a:bodyPr>
            <a:normAutofit/>
          </a:bodyPr>
          <a:lstStyle/>
          <a:p>
            <a:r>
              <a:rPr lang="en-US" sz="2400" dirty="0" smtClean="0"/>
              <a:t>Dental Therapist Bill will resurface as another bill next year – KDP five year strategic plan</a:t>
            </a:r>
          </a:p>
          <a:p>
            <a:r>
              <a:rPr lang="en-US" sz="2400" dirty="0" smtClean="0"/>
              <a:t>Potential loss of some SPA money</a:t>
            </a:r>
          </a:p>
          <a:p>
            <a:r>
              <a:rPr lang="en-US" sz="2400" dirty="0" smtClean="0"/>
              <a:t>Another KDA Assessment</a:t>
            </a:r>
          </a:p>
          <a:p>
            <a:r>
              <a:rPr lang="en-US" sz="2400" dirty="0" smtClean="0"/>
              <a:t>Damaged relationship with key members of legislature?</a:t>
            </a:r>
          </a:p>
          <a:p>
            <a:r>
              <a:rPr lang="en-US" sz="2400" dirty="0" smtClean="0"/>
              <a:t>Committee Make-up of legislature and specifically, the committees</a:t>
            </a:r>
          </a:p>
          <a:p>
            <a:r>
              <a:rPr lang="en-US" sz="2400" dirty="0"/>
              <a:t>Unified KDA voice?</a:t>
            </a:r>
          </a:p>
          <a:p>
            <a:endParaRPr lang="en-US" sz="2400" dirty="0" smtClean="0"/>
          </a:p>
          <a:p>
            <a:endParaRPr lang="en-US" sz="2400" dirty="0" smtClean="0"/>
          </a:p>
          <a:p>
            <a:endParaRPr lang="en-US" sz="2400" dirty="0"/>
          </a:p>
        </p:txBody>
      </p:sp>
    </p:spTree>
    <p:extLst>
      <p:ext uri="{BB962C8B-B14F-4D97-AF65-F5344CB8AC3E}">
        <p14:creationId xmlns:p14="http://schemas.microsoft.com/office/powerpoint/2010/main" val="27235162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02866" y="414271"/>
            <a:ext cx="10820400" cy="1561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928" y="2211398"/>
            <a:ext cx="3438525" cy="3438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14202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3"/>
          <p:cNvSpPr>
            <a:spLocks noGrp="1"/>
          </p:cNvSpPr>
          <p:nvPr>
            <p:ph type="title"/>
          </p:nvPr>
        </p:nvSpPr>
        <p:spPr/>
        <p:txBody>
          <a:bodyPr/>
          <a:lstStyle/>
          <a:p>
            <a:pPr eaLnBrk="1" hangingPunct="1"/>
            <a:r>
              <a:rPr lang="en-US" altLang="en-US" b="1" dirty="0" smtClean="0">
                <a:solidFill>
                  <a:srgbClr val="0070C0"/>
                </a:solidFill>
              </a:rPr>
              <a:t>THANK YOU!</a:t>
            </a:r>
          </a:p>
        </p:txBody>
      </p:sp>
      <p:pic>
        <p:nvPicPr>
          <p:cNvPr id="43011" name="Picture 2" descr="http://a1.sphotos.ak.fbcdn.net/hphotos-ak-snc6/208542_10150150286727566_673302565_6655809_8170413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447800"/>
            <a:ext cx="6858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93415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62130" y="0"/>
            <a:ext cx="9783763" cy="1508125"/>
          </a:xfrm>
        </p:spPr>
        <p:txBody>
          <a:bodyPr/>
          <a:lstStyle/>
          <a:p>
            <a:r>
              <a:rPr lang="en-US" sz="4400" b="1" cap="none" dirty="0">
                <a:solidFill>
                  <a:srgbClr val="0070C0"/>
                </a:solidFill>
                <a:latin typeface="Calibri"/>
              </a:rPr>
              <a:t>AAPD Responds</a:t>
            </a:r>
            <a:endParaRPr lang="en-US" dirty="0"/>
          </a:p>
        </p:txBody>
      </p:sp>
      <p:pic>
        <p:nvPicPr>
          <p:cNvPr id="4"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2885293" y="1442433"/>
            <a:ext cx="7078662" cy="2192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6" descr="http://www.aapd.org/cms/aapd/images/printhead.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3626" y="3929128"/>
            <a:ext cx="4419600" cy="79880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215426" y="4998385"/>
            <a:ext cx="6096000" cy="1323439"/>
          </a:xfrm>
          <a:prstGeom prst="rect">
            <a:avLst/>
          </a:prstGeom>
        </p:spPr>
        <p:txBody>
          <a:bodyPr>
            <a:spAutoFit/>
          </a:bodyPr>
          <a:lstStyle/>
          <a:p>
            <a:pPr lvl="0"/>
            <a:r>
              <a:rPr lang="en-US" sz="1200" b="1" dirty="0">
                <a:solidFill>
                  <a:srgbClr val="008FCB"/>
                </a:solidFill>
                <a:latin typeface="Arial"/>
              </a:rPr>
              <a:t>AAPD Responds to Kellogg Foundation Report on Dental Therapists</a:t>
            </a:r>
          </a:p>
          <a:p>
            <a:pPr lvl="0"/>
            <a:r>
              <a:rPr lang="en-US" sz="1200" dirty="0">
                <a:solidFill>
                  <a:prstClr val="black"/>
                </a:solidFill>
                <a:latin typeface="Calibri"/>
              </a:rPr>
              <a:t>April 10, 2012 11:10 AM</a:t>
            </a:r>
          </a:p>
          <a:p>
            <a:pPr lvl="0"/>
            <a:r>
              <a:rPr lang="en-US" sz="700" dirty="0">
                <a:solidFill>
                  <a:prstClr val="black"/>
                </a:solidFill>
                <a:latin typeface="Arial"/>
              </a:rPr>
              <a:t>CHICAGO – April 10th, 2012 — The American Academy of Pediatric Dentistry (AAPD)</a:t>
            </a:r>
            <a:r>
              <a:rPr lang="en-US" sz="700" u="sng" dirty="0">
                <a:solidFill>
                  <a:srgbClr val="299ACA"/>
                </a:solidFill>
                <a:latin typeface="Arial"/>
                <a:hlinkClick r:id="rId4"/>
              </a:rPr>
              <a:t>[</a:t>
            </a:r>
            <a:r>
              <a:rPr lang="en-US" sz="700" u="sng" dirty="0" err="1">
                <a:solidFill>
                  <a:srgbClr val="299ACA"/>
                </a:solidFill>
                <a:latin typeface="Arial"/>
                <a:hlinkClick r:id="rId4"/>
              </a:rPr>
              <a:t>i</a:t>
            </a:r>
            <a:r>
              <a:rPr lang="en-US" sz="700" u="sng" dirty="0">
                <a:solidFill>
                  <a:srgbClr val="299ACA"/>
                </a:solidFill>
                <a:latin typeface="Arial"/>
                <a:hlinkClick r:id="rId4"/>
              </a:rPr>
              <a:t>]</a:t>
            </a:r>
            <a:r>
              <a:rPr lang="en-US" sz="700" dirty="0">
                <a:solidFill>
                  <a:prstClr val="black"/>
                </a:solidFill>
                <a:latin typeface="Arial"/>
              </a:rPr>
              <a:t> commends the Kellogg Foundation for undertaking the monumental task of documenting dental therapists and their work in various countries by conducting an extensive review of the literature. The report, </a:t>
            </a:r>
            <a:r>
              <a:rPr lang="en-US" sz="700" i="1" dirty="0">
                <a:solidFill>
                  <a:prstClr val="black"/>
                </a:solidFill>
                <a:latin typeface="Arial"/>
              </a:rPr>
              <a:t>A Review of the Global Literature on Dental Therapists: In the Context of the Movement to Add Dental Therapists to the Oral Health Workforce in the United States</a:t>
            </a:r>
            <a:r>
              <a:rPr lang="en-US" sz="700" dirty="0">
                <a:solidFill>
                  <a:prstClr val="black"/>
                </a:solidFill>
                <a:latin typeface="Arial"/>
              </a:rPr>
              <a:t>, reviews the history and practice of dental therapists in 54 countries ranging from the United States to the United Kingdom to Malaysia, and makes broad-based conclusions regarding safety and effectiveness . However, the mid-level programs in these 54 countries differ so dramatically in scope of practice, populations served and degree of dentist supervision that it is difficult to make a genuine evaluation of the fit of dental therapy in the U.S. mainstream dental care system. Further, the AAPD is concerned that much of the literature cited is based on opinions rather than data, and further makes no conclusion as to the effect of these programs on the oral health of the targeted population. </a:t>
            </a:r>
            <a:endParaRPr lang="en-US" sz="1200" dirty="0">
              <a:solidFill>
                <a:prstClr val="black"/>
              </a:solidFill>
              <a:latin typeface="Calibri"/>
            </a:endParaRPr>
          </a:p>
        </p:txBody>
      </p:sp>
    </p:spTree>
    <p:extLst>
      <p:ext uri="{BB962C8B-B14F-4D97-AF65-F5344CB8AC3E}">
        <p14:creationId xmlns:p14="http://schemas.microsoft.com/office/powerpoint/2010/main" val="2607412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cap="none" dirty="0">
                <a:solidFill>
                  <a:srgbClr val="0070C0"/>
                </a:solidFill>
                <a:latin typeface="Calibri"/>
              </a:rPr>
              <a:t>AAPD Recommends</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72062" y="1766665"/>
            <a:ext cx="6865985" cy="420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6880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1" y="1295400"/>
            <a:ext cx="6781800" cy="508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nvPr>
        </p:nvSpPr>
        <p:spPr/>
        <p:txBody>
          <a:bodyPr>
            <a:normAutofit/>
          </a:bodyPr>
          <a:lstStyle/>
          <a:p>
            <a:r>
              <a:rPr lang="en-US" sz="4000" dirty="0"/>
              <a:t>What is a Dental Therapist in Kansas?</a:t>
            </a:r>
          </a:p>
        </p:txBody>
      </p:sp>
    </p:spTree>
    <p:extLst>
      <p:ext uri="{BB962C8B-B14F-4D97-AF65-F5344CB8AC3E}">
        <p14:creationId xmlns:p14="http://schemas.microsoft.com/office/powerpoint/2010/main" val="34466423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Nick\Desktop\downloa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6322" y="1883167"/>
            <a:ext cx="3536878" cy="2526606"/>
          </a:xfrm>
          <a:prstGeom prst="rect">
            <a:avLst/>
          </a:prstGeom>
          <a:noFill/>
          <a:extLst>
            <a:ext uri="{909E8E84-426E-40DD-AFC4-6F175D3DCCD1}">
              <a14:hiddenFill xmlns:a14="http://schemas.microsoft.com/office/drawing/2010/main">
                <a:solidFill>
                  <a:srgbClr val="FFFFFF"/>
                </a:solidFill>
              </a14:hiddenFill>
            </a:ext>
          </a:extLst>
        </p:spPr>
      </p:pic>
      <p:pic>
        <p:nvPicPr>
          <p:cNvPr id="18435" name="Picture 3" descr="C:\Users\Nick\Desktop\kac-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0778" y="1633247"/>
            <a:ext cx="3206750" cy="3206750"/>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C:\Users\Nick\Desktop\KAMU_final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2334" y="4518026"/>
            <a:ext cx="4876800" cy="121425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981200" y="739775"/>
            <a:ext cx="8229600" cy="1143000"/>
          </a:xfrm>
        </p:spPr>
        <p:txBody>
          <a:bodyPr>
            <a:noAutofit/>
          </a:bodyPr>
          <a:lstStyle/>
          <a:p>
            <a:r>
              <a:rPr lang="en-US" sz="6000" b="1" dirty="0">
                <a:solidFill>
                  <a:srgbClr val="0070C0"/>
                </a:solidFill>
              </a:rPr>
              <a:t>Primary Drivers of DTs in Kansas</a:t>
            </a:r>
          </a:p>
        </p:txBody>
      </p:sp>
    </p:spTree>
    <p:extLst>
      <p:ext uri="{BB962C8B-B14F-4D97-AF65-F5344CB8AC3E}">
        <p14:creationId xmlns:p14="http://schemas.microsoft.com/office/powerpoint/2010/main" val="11308966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2178966" y="2676845"/>
            <a:ext cx="8364537" cy="438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5107" y="290070"/>
            <a:ext cx="6631132" cy="21163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4478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3854" y="142621"/>
            <a:ext cx="5167745" cy="6687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07557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42012"/>
            <a:ext cx="8229600" cy="1143000"/>
          </a:xfrm>
        </p:spPr>
        <p:txBody>
          <a:bodyPr>
            <a:noAutofit/>
          </a:bodyPr>
          <a:lstStyle/>
          <a:p>
            <a:pPr algn="ctr"/>
            <a:r>
              <a:rPr lang="en-US" sz="4800" b="1" dirty="0">
                <a:solidFill>
                  <a:srgbClr val="0070C0"/>
                </a:solidFill>
              </a:rPr>
              <a:t>Dental Therapists, a free market solution?</a:t>
            </a:r>
          </a:p>
        </p:txBody>
      </p:sp>
      <p:sp>
        <p:nvSpPr>
          <p:cNvPr id="3" name="Content Placeholder 2"/>
          <p:cNvSpPr>
            <a:spLocks noGrp="1"/>
          </p:cNvSpPr>
          <p:nvPr>
            <p:ph idx="1"/>
          </p:nvPr>
        </p:nvSpPr>
        <p:spPr>
          <a:xfrm>
            <a:off x="1981200" y="2620796"/>
            <a:ext cx="8229600" cy="4525963"/>
          </a:xfrm>
        </p:spPr>
        <p:txBody>
          <a:bodyPr>
            <a:normAutofit/>
          </a:bodyPr>
          <a:lstStyle/>
          <a:p>
            <a:r>
              <a:rPr lang="en-US" sz="3200" dirty="0"/>
              <a:t>Americans For Prosperity (AFP)- aligned with call to end occupational licensure</a:t>
            </a:r>
          </a:p>
          <a:p>
            <a:endParaRPr lang="en-US" sz="3200" dirty="0"/>
          </a:p>
          <a:p>
            <a:r>
              <a:rPr lang="en-US" sz="3200" dirty="0"/>
              <a:t>American Legislative Exchange Council (ALEC) </a:t>
            </a:r>
          </a:p>
          <a:p>
            <a:endParaRPr lang="en-US" sz="3200" dirty="0"/>
          </a:p>
        </p:txBody>
      </p:sp>
    </p:spTree>
    <p:extLst>
      <p:ext uri="{BB962C8B-B14F-4D97-AF65-F5344CB8AC3E}">
        <p14:creationId xmlns:p14="http://schemas.microsoft.com/office/powerpoint/2010/main" val="505994"/>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APD_Theme_2">
  <a:themeElements>
    <a:clrScheme name="Custom 4">
      <a:dk1>
        <a:srgbClr val="2C2C2C"/>
      </a:dk1>
      <a:lt1>
        <a:srgbClr val="FFFFFF"/>
      </a:lt1>
      <a:dk2>
        <a:srgbClr val="0787C1"/>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 xmlns:thm15="http://schemas.microsoft.com/office/thememl/2012/main" name="AAPD_Theme_2" id="{D0FF2757-CDCB-4A5B-8E18-0096B5374870}" vid="{E8B120E3-75E0-48E3-903C-55105A8489C0}"/>
    </a:ext>
  </a:extLst>
</a:theme>
</file>

<file path=ppt/theme/theme3.xml><?xml version="1.0" encoding="utf-8"?>
<a:theme xmlns:a="http://schemas.openxmlformats.org/drawingml/2006/main" name="1_AAPD_Theme_2">
  <a:themeElements>
    <a:clrScheme name="Custom 4">
      <a:dk1>
        <a:srgbClr val="2C2C2C"/>
      </a:dk1>
      <a:lt1>
        <a:srgbClr val="FFFFFF"/>
      </a:lt1>
      <a:dk2>
        <a:srgbClr val="0787C1"/>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 xmlns:thm15="http://schemas.microsoft.com/office/thememl/2012/main" name="AAPD_Theme_2" id="{D0FF2757-CDCB-4A5B-8E18-0096B5374870}" vid="{E8B120E3-75E0-48E3-903C-55105A8489C0}"/>
    </a:ext>
  </a:extLst>
</a:theme>
</file>

<file path=docProps/app.xml><?xml version="1.0" encoding="utf-8"?>
<Properties xmlns="http://schemas.openxmlformats.org/officeDocument/2006/extended-properties" xmlns:vt="http://schemas.openxmlformats.org/officeDocument/2006/docPropsVTypes">
  <Template>AAPD_Theme_2</Template>
  <TotalTime>190</TotalTime>
  <Words>801</Words>
  <Application>Microsoft Office PowerPoint</Application>
  <PresentationFormat>Custom</PresentationFormat>
  <Paragraphs>98</Paragraphs>
  <Slides>26</Slides>
  <Notes>0</Notes>
  <HiddenSlides>0</HiddenSlides>
  <MMClips>0</MMClips>
  <ScaleCrop>false</ScaleCrop>
  <HeadingPairs>
    <vt:vector size="4" baseType="variant">
      <vt:variant>
        <vt:lpstr>Theme</vt:lpstr>
      </vt:variant>
      <vt:variant>
        <vt:i4>3</vt:i4>
      </vt:variant>
      <vt:variant>
        <vt:lpstr>Slide Titles</vt:lpstr>
      </vt:variant>
      <vt:variant>
        <vt:i4>26</vt:i4>
      </vt:variant>
    </vt:vector>
  </HeadingPairs>
  <TitlesOfParts>
    <vt:vector size="29" baseType="lpstr">
      <vt:lpstr>Office Theme</vt:lpstr>
      <vt:lpstr>AAPD_Theme_2</vt:lpstr>
      <vt:lpstr>1_AAPD_Theme_2</vt:lpstr>
      <vt:lpstr>Dental Therapist Legislation- Sacrifice vs. Gain</vt:lpstr>
      <vt:lpstr>2009-10  The FIVE (9)-Year Battle in Kansas Kansas, New Mexico, Ohio, USA Wide, Vermont, Washington, Massachusetts</vt:lpstr>
      <vt:lpstr>AAPD Responds</vt:lpstr>
      <vt:lpstr>AAPD Recommends</vt:lpstr>
      <vt:lpstr>What is a Dental Therapist in Kansas?</vt:lpstr>
      <vt:lpstr>Primary Drivers of DTs in Kansas</vt:lpstr>
      <vt:lpstr>PowerPoint Presentation</vt:lpstr>
      <vt:lpstr>PowerPoint Presentation</vt:lpstr>
      <vt:lpstr>Dental Therapists, a free market solution?</vt:lpstr>
      <vt:lpstr>Drivers of Opposition in Kansas</vt:lpstr>
      <vt:lpstr>PowerPoint Presentation</vt:lpstr>
      <vt:lpstr>PowerPoint Presentation</vt:lpstr>
      <vt:lpstr> At What Point Should Compromise Be Considered? </vt:lpstr>
      <vt:lpstr>Dollars Spent</vt:lpstr>
      <vt:lpstr>Legislative Costs</vt:lpstr>
      <vt:lpstr>Legislative Hearings</vt:lpstr>
      <vt:lpstr>Attempts at Compromise 2010-2017</vt:lpstr>
      <vt:lpstr>Compromise Considered 2018</vt:lpstr>
      <vt:lpstr>Sequence of Events Leading to Compromise</vt:lpstr>
      <vt:lpstr>KDA Membership  Notified</vt:lpstr>
      <vt:lpstr>Bullet Points for the Compromise</vt:lpstr>
      <vt:lpstr>Bullet Points for the Compromise</vt:lpstr>
      <vt:lpstr>Historical Sequence of Events</vt:lpstr>
      <vt:lpstr>Next Year/Future</vt:lpstr>
      <vt:lpstr>PowerPoint Presentation</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Margaret Bjerklie</dc:creator>
  <cp:lastModifiedBy> </cp:lastModifiedBy>
  <cp:revision>20</cp:revision>
  <dcterms:created xsi:type="dcterms:W3CDTF">2018-08-23T16:20:19Z</dcterms:created>
  <dcterms:modified xsi:type="dcterms:W3CDTF">2018-09-24T01:56:12Z</dcterms:modified>
</cp:coreProperties>
</file>