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70" r:id="rId11"/>
    <p:sldId id="269" r:id="rId12"/>
    <p:sldId id="267" r:id="rId13"/>
    <p:sldId id="272" r:id="rId14"/>
    <p:sldId id="271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ne Wester" initials="SW" lastIdx="5" clrIdx="0">
    <p:extLst>
      <p:ext uri="{19B8F6BF-5375-455C-9EA6-DF929625EA0E}">
        <p15:presenceInfo xmlns:p15="http://schemas.microsoft.com/office/powerpoint/2012/main" userId="S-1-5-21-1185065310-4069804470-1423548351-11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9-20T13:41:37.918" idx="2">
    <p:pos x="10" y="10"/>
    <p:text>Cute slide but I don't want them to get ideas that we may be spying</p:text>
    <p:extLst>
      <p:ext uri="{C676402C-5697-4E1C-873F-D02D1690AC5C}">
        <p15:threadingInfo xmlns:p15="http://schemas.microsoft.com/office/powerpoint/2012/main" timeZoneBias="300"/>
      </p:ext>
    </p:extLst>
  </p:cm>
  <p:cm authorId="1" dt="2018-09-20T13:52:37.557" idx="4">
    <p:pos x="10" y="106"/>
    <p:text>I'll keep it in and ask scot for his opintion</p:text>
    <p:extLst>
      <p:ext uri="{C676402C-5697-4E1C-873F-D02D1690AC5C}">
        <p15:threadingInfo xmlns:p15="http://schemas.microsoft.com/office/powerpoint/2012/main" timeZoneBias="300">
          <p15:parentCm authorId="1" idx="2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6843" y="58734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217" y="58892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86232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810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869267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85047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3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2700" y="5860780"/>
            <a:ext cx="12192000" cy="812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63860"/>
            <a:ext cx="3775165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47847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2700" y="5869267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85047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1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5861318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343" y="5879064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4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8607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65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4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2700" y="58607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765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6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877734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93514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0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8260" y="2111895"/>
            <a:ext cx="5463540" cy="3506451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859061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4841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46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A27F3F0-36D6-4B70-A22B-9B84D352E374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46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dhydorn@aapd.org" TargetMode="External"/><Relationship Id="rId2" Type="http://schemas.openxmlformats.org/officeDocument/2006/relationships/hyperlink" Target="mailto:swester@aapd.or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State/District  </a:t>
            </a:r>
            <a:r>
              <a:rPr lang="en-US" dirty="0"/>
              <a:t>Chapter Dues Collection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9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Chapter Relations and Database Coordinator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Discovery Phase -- How to best serve AAPD</a:t>
            </a:r>
            <a:r>
              <a:rPr lang="en-US" sz="2400" dirty="0"/>
              <a:t> </a:t>
            </a:r>
            <a:r>
              <a:rPr lang="en-US" sz="2400" dirty="0" smtClean="0"/>
              <a:t>State and District Chapters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Look at other associations and their component relation efforts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Learn your “pain point” and offer suggestion </a:t>
            </a:r>
            <a:endParaRPr lang="en-US" sz="2400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sym typeface="Wingdings" panose="05000000000000000000" pitchFamily="2" charset="2"/>
              </a:rPr>
              <a:t>Ultimately, we want to HEAR from YOU, The AAPD Chapters</a:t>
            </a:r>
            <a:endParaRPr lang="en-US" sz="2400" b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10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7315005" cy="3384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SPY?                                                     Or  Liaison?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800" dirty="0" smtClean="0"/>
              <a:t>Liaison of course!</a:t>
            </a:r>
          </a:p>
        </p:txBody>
      </p:sp>
      <p:pic>
        <p:nvPicPr>
          <p:cNvPr id="1026" name="Picture 2" descr="http://alumni.uthsc.edu/s/1341/images/gid4/editor/heber_simmons_j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462" y="2011680"/>
            <a:ext cx="1343711" cy="2013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py on your competi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932" y="2011680"/>
            <a:ext cx="1933213" cy="130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940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and District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33714"/>
            <a:ext cx="9784080" cy="42062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Handle </a:t>
            </a:r>
            <a:r>
              <a:rPr lang="en-US" sz="2400" dirty="0"/>
              <a:t>R</a:t>
            </a:r>
            <a:r>
              <a:rPr lang="en-US" sz="2400" dirty="0" smtClean="0"/>
              <a:t>emittance and Chapter requests (rosters, reports)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Attend State and District meetings when invited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Increase volunteers on the state and district level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PDT Chapter Columns – highlight state chapters activities or best practices</a:t>
            </a:r>
          </a:p>
          <a:p>
            <a:endParaRPr lang="en-US" dirty="0"/>
          </a:p>
          <a:p>
            <a:endParaRPr lang="en-US" dirty="0" smtClean="0"/>
          </a:p>
          <a:p>
            <a:pPr marL="68580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05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</a:t>
            </a:r>
            <a:r>
              <a:rPr lang="en-US" dirty="0" err="1" smtClean="0"/>
              <a:t>predoctoral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chapters </a:t>
            </a:r>
            <a:r>
              <a:rPr lang="en-US" dirty="0"/>
              <a:t>to State Chapters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PREDOCTORAL CHAPTERS</a:t>
            </a:r>
            <a:endParaRPr lang="en-US" sz="2400" dirty="0"/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Increase Branding/Marketing with AAPD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Help Predoctoral Chapters gain more awareness of AAPD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Increase </a:t>
            </a:r>
            <a:r>
              <a:rPr lang="en-US" sz="2400" dirty="0"/>
              <a:t>ties between </a:t>
            </a:r>
            <a:r>
              <a:rPr lang="en-US" sz="2400" dirty="0" err="1" smtClean="0"/>
              <a:t>Predoctoral</a:t>
            </a:r>
            <a:r>
              <a:rPr lang="en-US" sz="2400" dirty="0" smtClean="0"/>
              <a:t> Chapters </a:t>
            </a:r>
            <a:r>
              <a:rPr lang="en-US" sz="2400" dirty="0"/>
              <a:t>and State Chapters </a:t>
            </a:r>
            <a:br>
              <a:rPr lang="en-US" sz="2400" dirty="0"/>
            </a:br>
            <a:r>
              <a:rPr lang="en-US" sz="2400" dirty="0"/>
              <a:t>	– Mentor/Mentee : </a:t>
            </a:r>
            <a:r>
              <a:rPr lang="en-US" sz="2400" dirty="0" smtClean="0"/>
              <a:t>States/Predoctoral Members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7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Chapter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Chapter Resources on new  Website</a:t>
            </a:r>
          </a:p>
          <a:p>
            <a:pPr lvl="1"/>
            <a:r>
              <a:rPr lang="en-US" sz="2400" dirty="0" smtClean="0"/>
              <a:t>YES – New MEMBER HOME too!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Survey and Analyze current status / Recommendations for the future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Future possibilities include</a:t>
            </a:r>
          </a:p>
          <a:p>
            <a:pPr lvl="1"/>
            <a:r>
              <a:rPr lang="en-US" sz="2400" dirty="0" smtClean="0"/>
              <a:t>Run reports online any time</a:t>
            </a:r>
          </a:p>
          <a:p>
            <a:pPr lvl="1"/>
            <a:r>
              <a:rPr lang="en-US" sz="2400" dirty="0" smtClean="0"/>
              <a:t>Provide training sessions and other resources</a:t>
            </a:r>
          </a:p>
          <a:p>
            <a:pPr lvl="2"/>
            <a:r>
              <a:rPr lang="en-US" sz="2200" dirty="0" smtClean="0"/>
              <a:t>Governance</a:t>
            </a:r>
            <a:r>
              <a:rPr lang="en-US" sz="2200" dirty="0"/>
              <a:t>, program development, community </a:t>
            </a:r>
            <a:r>
              <a:rPr lang="en-US" sz="2200" dirty="0" smtClean="0"/>
              <a:t>outreach, membership, marketing…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3932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Suzanne Wester, Membership and Marketing Director </a:t>
            </a:r>
            <a:r>
              <a:rPr lang="en-US" dirty="0" smtClean="0">
                <a:hlinkClick r:id="rId2"/>
              </a:rPr>
              <a:t>swester@aapd.org</a:t>
            </a:r>
            <a:endParaRPr lang="en-US" dirty="0" smtClean="0"/>
          </a:p>
          <a:p>
            <a:r>
              <a:rPr lang="en-US" dirty="0" smtClean="0"/>
              <a:t>David Hydorn, Chapter Relations and Database Coordinator </a:t>
            </a:r>
            <a:r>
              <a:rPr lang="en-US" dirty="0" smtClean="0">
                <a:hlinkClick r:id="rId3"/>
              </a:rPr>
              <a:t>dhydorn@aapd.org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046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AAPD Collects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000" dirty="0"/>
              <a:t>36 States</a:t>
            </a:r>
            <a:br>
              <a:rPr lang="en-US" sz="8000" dirty="0"/>
            </a:br>
            <a:r>
              <a:rPr lang="en-US" sz="8000" dirty="0"/>
              <a:t>4 Districts</a:t>
            </a:r>
          </a:p>
        </p:txBody>
      </p:sp>
    </p:spTree>
    <p:extLst>
      <p:ext uri="{BB962C8B-B14F-4D97-AF65-F5344CB8AC3E}">
        <p14:creationId xmlns:p14="http://schemas.microsoft.com/office/powerpoint/2010/main" val="127331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Dues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Started collecting dues for states in 2010</a:t>
            </a:r>
          </a:p>
          <a:p>
            <a:r>
              <a:rPr lang="en-US" sz="2800" dirty="0"/>
              <a:t>Make as turnkey as possible</a:t>
            </a:r>
          </a:p>
          <a:p>
            <a:r>
              <a:rPr lang="en-US" sz="2800" dirty="0" smtClean="0"/>
              <a:t>Listed </a:t>
            </a:r>
            <a:r>
              <a:rPr lang="en-US" sz="2800" dirty="0"/>
              <a:t>on the AAPD Dues </a:t>
            </a:r>
            <a:r>
              <a:rPr lang="en-US" sz="2800" dirty="0" smtClean="0"/>
              <a:t>statement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257" y="3614420"/>
            <a:ext cx="49339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8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Renewal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Must be on AAPD’s renewal cycle July 1 – June 30.</a:t>
            </a:r>
          </a:p>
          <a:p>
            <a:r>
              <a:rPr lang="en-US" sz="2800" dirty="0"/>
              <a:t>Non renewals</a:t>
            </a:r>
          </a:p>
          <a:p>
            <a:r>
              <a:rPr lang="en-US" sz="2800" dirty="0"/>
              <a:t>Moving in or out of state</a:t>
            </a:r>
          </a:p>
          <a:p>
            <a:r>
              <a:rPr lang="en-US" sz="2800" dirty="0"/>
              <a:t>Members paying the state directly and not through AAPD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566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People who do not live in your state but want to belong</a:t>
            </a:r>
          </a:p>
          <a:p>
            <a:endParaRPr lang="en-US" sz="3200" dirty="0"/>
          </a:p>
          <a:p>
            <a:r>
              <a:rPr lang="en-US" sz="3200" dirty="0"/>
              <a:t>Membership Categories that do not mirror AAPD</a:t>
            </a:r>
          </a:p>
        </p:txBody>
      </p:sp>
    </p:spTree>
    <p:extLst>
      <p:ext uri="{BB962C8B-B14F-4D97-AF65-F5344CB8AC3E}">
        <p14:creationId xmlns:p14="http://schemas.microsoft.com/office/powerpoint/2010/main" val="2430289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Remittance Checks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Remittance checks</a:t>
            </a:r>
          </a:p>
          <a:p>
            <a:endParaRPr lang="en-US" dirty="0"/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July/August mailed September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September/October mailed November 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November/December/January mailed February</a:t>
            </a:r>
          </a:p>
          <a:p>
            <a:pPr lvl="1"/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February – May mailed in June </a:t>
            </a:r>
          </a:p>
        </p:txBody>
      </p:sp>
    </p:spTree>
    <p:extLst>
      <p:ext uri="{BB962C8B-B14F-4D97-AF65-F5344CB8AC3E}">
        <p14:creationId xmlns:p14="http://schemas.microsoft.com/office/powerpoint/2010/main" val="358270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Dues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Paid </a:t>
            </a:r>
          </a:p>
          <a:p>
            <a:pPr lvl="1"/>
            <a:r>
              <a:rPr lang="en-US" sz="3000" dirty="0"/>
              <a:t>Total paid membership</a:t>
            </a:r>
          </a:p>
          <a:p>
            <a:r>
              <a:rPr lang="en-US" sz="3200" dirty="0"/>
              <a:t>Remittance</a:t>
            </a:r>
          </a:p>
          <a:p>
            <a:pPr lvl="1"/>
            <a:r>
              <a:rPr lang="en-US" sz="3000" dirty="0"/>
              <a:t>Members who paid during that </a:t>
            </a:r>
            <a:r>
              <a:rPr lang="en-US" sz="3000" dirty="0" smtClean="0"/>
              <a:t>period</a:t>
            </a:r>
            <a:endParaRPr lang="en-US" sz="3000" dirty="0"/>
          </a:p>
          <a:p>
            <a:r>
              <a:rPr lang="en-US" sz="3200" dirty="0"/>
              <a:t>Unpaid</a:t>
            </a:r>
          </a:p>
          <a:p>
            <a:pPr lvl="1"/>
            <a:r>
              <a:rPr lang="en-US" sz="3200" dirty="0"/>
              <a:t>Paid AAPD but not Chapter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91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10265640" cy="4206240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Changes in membership dues must be to </a:t>
            </a:r>
            <a:r>
              <a:rPr lang="en-US" sz="3200" dirty="0" smtClean="0"/>
              <a:t>AAPD in </a:t>
            </a:r>
            <a:r>
              <a:rPr lang="en-US" sz="3200" dirty="0"/>
              <a:t>writing by March 31.</a:t>
            </a:r>
          </a:p>
          <a:p>
            <a:endParaRPr lang="en-US" sz="3200" dirty="0"/>
          </a:p>
          <a:p>
            <a:r>
              <a:rPr lang="en-US" sz="3200" dirty="0"/>
              <a:t>New Chapters coming on to dues collection need to have paper work in by March 31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Please keep us up to date on any changes in address you would like the checks to go and officer rotations. 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36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Relations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48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PD_Theme_2">
  <a:themeElements>
    <a:clrScheme name="Custom 4">
      <a:dk1>
        <a:srgbClr val="2C2C2C"/>
      </a:dk1>
      <a:lt1>
        <a:srgbClr val="FFFFFF"/>
      </a:lt1>
      <a:dk2>
        <a:srgbClr val="0787C1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5F369-01C4-4D14-A461-E3D12BA3D0F8}" vid="{BBD1B61C-52A5-4182-87BE-D0BE2481B6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AAPD_Leadership_Summit_Template</Template>
  <TotalTime>515</TotalTime>
  <Words>372</Words>
  <Application>Microsoft Office PowerPoint</Application>
  <PresentationFormat>Widescreen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Corbel</vt:lpstr>
      <vt:lpstr>Wingdings</vt:lpstr>
      <vt:lpstr>AAPD_Theme_2</vt:lpstr>
      <vt:lpstr>State/District  Chapter Dues Collection</vt:lpstr>
      <vt:lpstr>AAPD Collects</vt:lpstr>
      <vt:lpstr>Dues Collection</vt:lpstr>
      <vt:lpstr>Renewal Cycle</vt:lpstr>
      <vt:lpstr>Outliers</vt:lpstr>
      <vt:lpstr>Remittance Checks</vt:lpstr>
      <vt:lpstr>Dues Reports</vt:lpstr>
      <vt:lpstr>Changes</vt:lpstr>
      <vt:lpstr>Chapter Relations</vt:lpstr>
      <vt:lpstr>New Position</vt:lpstr>
      <vt:lpstr>New Position</vt:lpstr>
      <vt:lpstr>State and District Relations</vt:lpstr>
      <vt:lpstr>Connecting predoctoral  chapters to State Chapters</vt:lpstr>
      <vt:lpstr>Future of Chapter relations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State/District  Chapter Dues Collection</dc:title>
  <dc:creator>Suzanne Wester</dc:creator>
  <cp:lastModifiedBy>Suzanne Wester</cp:lastModifiedBy>
  <cp:revision>28</cp:revision>
  <dcterms:created xsi:type="dcterms:W3CDTF">2018-09-06T16:03:53Z</dcterms:created>
  <dcterms:modified xsi:type="dcterms:W3CDTF">2018-09-24T14:00:20Z</dcterms:modified>
</cp:coreProperties>
</file>