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60" r:id="rId5"/>
    <p:sldId id="263" r:id="rId6"/>
    <p:sldId id="264" r:id="rId7"/>
    <p:sldId id="261" r:id="rId8"/>
    <p:sldId id="266" r:id="rId9"/>
    <p:sldId id="265" r:id="rId10"/>
    <p:sldId id="267" r:id="rId11"/>
    <p:sldId id="268" r:id="rId12"/>
    <p:sldId id="259"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0" autoAdjust="0"/>
    <p:restoredTop sz="76110" autoAdjust="0"/>
  </p:normalViewPr>
  <p:slideViewPr>
    <p:cSldViewPr snapToGrid="0">
      <p:cViewPr varScale="1">
        <p:scale>
          <a:sx n="75" d="100"/>
          <a:sy n="75" d="100"/>
        </p:scale>
        <p:origin x="81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3FA2A1-4455-41F1-8DDD-048E6CE0DC60}" type="datetimeFigureOut">
              <a:rPr lang="en-US" smtClean="0"/>
              <a:t>9/24/2018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A7572-CF2B-4C4E-B71E-4C95A25D06C4}" type="slidenum">
              <a:rPr lang="en-US" smtClean="0"/>
              <a:t>‹#›</a:t>
            </a:fld>
            <a:endParaRPr lang="en-US"/>
          </a:p>
        </p:txBody>
      </p:sp>
    </p:spTree>
    <p:extLst>
      <p:ext uri="{BB962C8B-B14F-4D97-AF65-F5344CB8AC3E}">
        <p14:creationId xmlns:p14="http://schemas.microsoft.com/office/powerpoint/2010/main" val="370653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mericanfluoridationsociety.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AA7572-CF2B-4C4E-B71E-4C95A25D06C4}" type="slidenum">
              <a:rPr lang="en-US" smtClean="0"/>
              <a:t>3</a:t>
            </a:fld>
            <a:endParaRPr lang="en-US"/>
          </a:p>
        </p:txBody>
      </p:sp>
    </p:spTree>
    <p:extLst>
      <p:ext uri="{BB962C8B-B14F-4D97-AF65-F5344CB8AC3E}">
        <p14:creationId xmlns:p14="http://schemas.microsoft.com/office/powerpoint/2010/main" val="58457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 23, 2018</a:t>
            </a:r>
          </a:p>
          <a:p>
            <a:r>
              <a:rPr lang="en-US" dirty="0" smtClean="0"/>
              <a:t>Dr. Steven </a:t>
            </a:r>
            <a:r>
              <a:rPr lang="en-US" dirty="0" err="1" smtClean="0"/>
              <a:t>Slott</a:t>
            </a:r>
            <a:r>
              <a:rPr lang="en-US" dirty="0" smtClean="0"/>
              <a:t> of North Carolina</a:t>
            </a:r>
            <a:r>
              <a:rPr lang="en-US" baseline="0" dirty="0" smtClean="0"/>
              <a:t> and Dr. Johnny Johnson from the American Fluoridation Society are present as well as members of the </a:t>
            </a:r>
            <a:r>
              <a:rPr lang="en-US" baseline="0" dirty="0" err="1" smtClean="0"/>
              <a:t>VaOHC</a:t>
            </a:r>
            <a:r>
              <a:rPr lang="en-US" baseline="0" dirty="0" smtClean="0"/>
              <a:t> and the VSPD President and VCU Pediatric Dentistry Resident</a:t>
            </a:r>
          </a:p>
          <a:p>
            <a:endParaRPr lang="en-US" baseline="0" dirty="0" smtClean="0"/>
          </a:p>
          <a:p>
            <a:r>
              <a:rPr lang="en-US" sz="1200" b="0" i="0" u="none" strike="noStrike" kern="1200" dirty="0" smtClean="0">
                <a:solidFill>
                  <a:schemeClr val="tx1"/>
                </a:solidFill>
                <a:effectLst/>
                <a:latin typeface="+mn-lt"/>
                <a:ea typeface="+mn-ea"/>
                <a:cs typeface="+mn-cs"/>
              </a:rPr>
              <a:t>Johnny Johnson, Jr., DMD, MS</a:t>
            </a:r>
          </a:p>
          <a:p>
            <a:pPr rtl="0"/>
            <a:r>
              <a:rPr lang="en-US" sz="1200" b="0" u="none" strike="noStrike" kern="1200" dirty="0" smtClean="0">
                <a:solidFill>
                  <a:schemeClr val="tx1"/>
                </a:solidFill>
                <a:effectLst/>
                <a:latin typeface="+mn-lt"/>
                <a:ea typeface="+mn-ea"/>
                <a:cs typeface="+mn-cs"/>
              </a:rPr>
              <a:t>Pediatric Dentist</a:t>
            </a:r>
          </a:p>
          <a:p>
            <a:pPr rtl="0"/>
            <a:r>
              <a:rPr lang="en-US" sz="1200" b="0" u="none" strike="noStrike" kern="1200" dirty="0" err="1" smtClean="0">
                <a:solidFill>
                  <a:schemeClr val="tx1"/>
                </a:solidFill>
                <a:effectLst/>
                <a:latin typeface="+mn-lt"/>
                <a:ea typeface="+mn-ea"/>
                <a:cs typeface="+mn-cs"/>
              </a:rPr>
              <a:t>Diplomate</a:t>
            </a:r>
            <a:r>
              <a:rPr lang="en-US" sz="1200" b="0" u="none" strike="noStrike" kern="1200" dirty="0" smtClean="0">
                <a:solidFill>
                  <a:schemeClr val="tx1"/>
                </a:solidFill>
                <a:effectLst/>
                <a:latin typeface="+mn-lt"/>
                <a:ea typeface="+mn-ea"/>
                <a:cs typeface="+mn-cs"/>
              </a:rPr>
              <a:t> American Board of Pediatric Dentistry</a:t>
            </a:r>
          </a:p>
          <a:p>
            <a:pPr rtl="0"/>
            <a:r>
              <a:rPr lang="en-US" sz="1200" b="0" u="none" strike="noStrike" kern="1200" dirty="0" smtClean="0">
                <a:solidFill>
                  <a:schemeClr val="tx1"/>
                </a:solidFill>
                <a:effectLst/>
                <a:latin typeface="+mn-lt"/>
                <a:ea typeface="+mn-ea"/>
                <a:cs typeface="+mn-cs"/>
              </a:rPr>
              <a:t>​Life Fellow, American Academy of Pediatric Dentistry</a:t>
            </a:r>
          </a:p>
          <a:p>
            <a:pPr rtl="0"/>
            <a:r>
              <a:rPr lang="en-US" sz="1200" b="0" u="none" strike="noStrike" kern="1200" dirty="0" smtClean="0">
                <a:solidFill>
                  <a:schemeClr val="tx1"/>
                </a:solidFill>
                <a:effectLst/>
                <a:latin typeface="+mn-lt"/>
                <a:ea typeface="+mn-ea"/>
                <a:cs typeface="+mn-cs"/>
              </a:rPr>
              <a:t>President, American Fluoridation Society</a:t>
            </a:r>
          </a:p>
          <a:p>
            <a:pPr rtl="0"/>
            <a:r>
              <a:rPr lang="en-US" sz="1200" b="0" u="none" strike="noStrike" kern="1200" dirty="0" smtClean="0">
                <a:solidFill>
                  <a:schemeClr val="tx1"/>
                </a:solidFill>
                <a:effectLst/>
                <a:latin typeface="+mn-lt"/>
                <a:ea typeface="+mn-ea"/>
                <a:cs typeface="+mn-cs"/>
                <a:hlinkClick r:id="rId3"/>
              </a:rPr>
              <a:t>www.AmericanFluoridationSociety.org</a:t>
            </a:r>
            <a:endParaRPr lang="en-US" sz="1200" b="0" u="none" strike="noStrike" kern="1200" dirty="0" smtClean="0">
              <a:solidFill>
                <a:schemeClr val="tx1"/>
              </a:solidFill>
              <a:effectLst/>
              <a:latin typeface="+mn-lt"/>
              <a:ea typeface="+mn-ea"/>
              <a:cs typeface="+mn-cs"/>
            </a:endParaRPr>
          </a:p>
          <a:p>
            <a:pPr rtl="0"/>
            <a:r>
              <a:rPr lang="en-US" sz="1200" b="0" u="none" strike="noStrike" kern="1200" dirty="0" smtClean="0">
                <a:solidFill>
                  <a:schemeClr val="tx1"/>
                </a:solidFill>
                <a:effectLst/>
                <a:latin typeface="+mn-lt"/>
                <a:ea typeface="+mn-ea"/>
                <a:cs typeface="+mn-cs"/>
              </a:rPr>
              <a:t>@</a:t>
            </a:r>
            <a:r>
              <a:rPr lang="en-US" sz="1200" b="0" u="none" strike="noStrike" kern="1200" dirty="0" err="1" smtClean="0">
                <a:solidFill>
                  <a:schemeClr val="tx1"/>
                </a:solidFill>
                <a:effectLst/>
                <a:latin typeface="+mn-lt"/>
                <a:ea typeface="+mn-ea"/>
                <a:cs typeface="+mn-cs"/>
              </a:rPr>
              <a:t>AFS_Fluoride</a:t>
            </a:r>
            <a:r>
              <a:rPr lang="en-US" sz="1200" b="0" u="none" strike="noStrike" kern="1200" dirty="0" smtClean="0">
                <a:solidFill>
                  <a:schemeClr val="tx1"/>
                </a:solidFill>
                <a:effectLst/>
                <a:latin typeface="+mn-lt"/>
                <a:ea typeface="+mn-ea"/>
                <a:cs typeface="+mn-cs"/>
              </a:rPr>
              <a:t/>
            </a:r>
            <a:br>
              <a:rPr lang="en-US" sz="1200" b="0" u="none" strike="noStrike" kern="1200" dirty="0" smtClean="0">
                <a:solidFill>
                  <a:schemeClr val="tx1"/>
                </a:solidFill>
                <a:effectLst/>
                <a:latin typeface="+mn-lt"/>
                <a:ea typeface="+mn-ea"/>
                <a:cs typeface="+mn-cs"/>
              </a:rPr>
            </a:br>
            <a:endParaRPr lang="en-US" sz="1200" b="0" u="none" strike="noStrike" kern="1200" dirty="0" smtClean="0">
              <a:solidFill>
                <a:schemeClr val="tx1"/>
              </a:solidFill>
              <a:effectLst/>
              <a:latin typeface="+mn-lt"/>
              <a:ea typeface="+mn-ea"/>
              <a:cs typeface="+mn-cs"/>
            </a:endParaRPr>
          </a:p>
          <a:p>
            <a:r>
              <a:rPr lang="nl-NL" sz="1200" b="0" i="0" kern="1200" dirty="0" smtClean="0">
                <a:solidFill>
                  <a:schemeClr val="tx1"/>
                </a:solidFill>
                <a:effectLst/>
                <a:latin typeface="+mn-lt"/>
                <a:ea typeface="+mn-ea"/>
                <a:cs typeface="+mn-cs"/>
              </a:rPr>
              <a:t>Steven D. Slott, DDS</a:t>
            </a:r>
          </a:p>
          <a:p>
            <a:r>
              <a:rPr lang="nl-NL" sz="1200" b="0" i="0" kern="1200" dirty="0" smtClean="0">
                <a:solidFill>
                  <a:schemeClr val="tx1"/>
                </a:solidFill>
                <a:effectLst/>
                <a:latin typeface="+mn-lt"/>
                <a:ea typeface="+mn-ea"/>
                <a:cs typeface="+mn-cs"/>
              </a:rPr>
              <a:t>Burlington, NC.  27216</a:t>
            </a:r>
          </a:p>
          <a:p>
            <a:r>
              <a:rPr lang="nl-NL" dirty="0" smtClean="0"/>
              <a:t/>
            </a:r>
            <a:br>
              <a:rPr lang="nl-NL" dirty="0" smtClean="0"/>
            </a:br>
            <a:endParaRPr lang="en-US" dirty="0"/>
          </a:p>
        </p:txBody>
      </p:sp>
      <p:sp>
        <p:nvSpPr>
          <p:cNvPr id="4" name="Slide Number Placeholder 3"/>
          <p:cNvSpPr>
            <a:spLocks noGrp="1"/>
          </p:cNvSpPr>
          <p:nvPr>
            <p:ph type="sldNum" sz="quarter" idx="10"/>
          </p:nvPr>
        </p:nvSpPr>
        <p:spPr/>
        <p:txBody>
          <a:bodyPr/>
          <a:lstStyle/>
          <a:p>
            <a:fld id="{5DAA7572-CF2B-4C4E-B71E-4C95A25D06C4}" type="slidenum">
              <a:rPr lang="en-US" smtClean="0"/>
              <a:t>6</a:t>
            </a:fld>
            <a:endParaRPr lang="en-US"/>
          </a:p>
        </p:txBody>
      </p:sp>
    </p:spTree>
    <p:extLst>
      <p:ext uri="{BB962C8B-B14F-4D97-AF65-F5344CB8AC3E}">
        <p14:creationId xmlns:p14="http://schemas.microsoft.com/office/powerpoint/2010/main" val="407971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July 31,</a:t>
            </a:r>
            <a:r>
              <a:rPr lang="en-US" b="1" i="1" baseline="0" dirty="0" smtClean="0"/>
              <a:t> 2018</a:t>
            </a:r>
          </a:p>
          <a:p>
            <a:endParaRPr lang="en-US" b="1" i="1" baseline="0" dirty="0" smtClean="0"/>
          </a:p>
          <a:p>
            <a:r>
              <a:rPr lang="en-US" b="1" i="1" dirty="0" smtClean="0"/>
              <a:t>Waterworks owners need to provide written notice to the Health Commissioner at least 90 days before intending to start or stop CWF.</a:t>
            </a:r>
            <a:r>
              <a:rPr lang="en-US" dirty="0" smtClean="0"/>
              <a:t>  If a waterworks owner decides to stop CWF, or has been instructed to stop CWF by the local governing body, the owner must provide notice to the Commissioner and wait at least 90 days before stopping CWF.  This delay will provide VDH time to ensure the local healthcare community is aware of the intent or actual decision.</a:t>
            </a:r>
          </a:p>
          <a:p>
            <a:r>
              <a:rPr lang="en-US" b="1" i="1" dirty="0" smtClean="0"/>
              <a:t>Waterworks owners need to provide written notice to their consumers at least 90 days before intending to start or stop CWF.</a:t>
            </a:r>
            <a:r>
              <a:rPr lang="en-US" dirty="0" smtClean="0"/>
              <a:t>   Owners must make a reasonable effort to notify all of the people that consume water from the waterworks.  The proposed amendments specify the methods owners must use for notification: mail; publication in a local newspaper or newsletter; delivery of multiple copies for distribution by apartment building owners, large private employers, or community centers; etc.  Notice to the consumers about fluoridation changes may be included in the annual Consumer Confidence Report, but that alone is not sufficient.  More comprehensive distribution requirements are required. </a:t>
            </a:r>
          </a:p>
          <a:p>
            <a:r>
              <a:rPr lang="en-US" b="1" i="1" dirty="0" smtClean="0"/>
              <a:t>The Board of Health recommends all community waterworks provide the optimal level of fluoride, as determined by the U.S. Department of Health and Human Services.</a:t>
            </a:r>
            <a:r>
              <a:rPr lang="en-US" dirty="0" smtClean="0"/>
              <a:t>  "Community waterworks" serve at least 15 service connections used by year-round residents, or at least 25 year-round residents.  The Regulations (12VAC5-590-930) currently state that the Board of Health may require CWF "[w]here practicable and feasible[.]"  The Board has never exercised this authority and the word “require” has left localities somewhat confused as to VDH’s stance on CWF.  </a:t>
            </a:r>
          </a:p>
          <a:p>
            <a:endParaRPr lang="en-US" dirty="0"/>
          </a:p>
        </p:txBody>
      </p:sp>
      <p:sp>
        <p:nvSpPr>
          <p:cNvPr id="4" name="Slide Number Placeholder 3"/>
          <p:cNvSpPr>
            <a:spLocks noGrp="1"/>
          </p:cNvSpPr>
          <p:nvPr>
            <p:ph type="sldNum" sz="quarter" idx="10"/>
          </p:nvPr>
        </p:nvSpPr>
        <p:spPr/>
        <p:txBody>
          <a:bodyPr/>
          <a:lstStyle/>
          <a:p>
            <a:fld id="{5DAA7572-CF2B-4C4E-B71E-4C95A25D06C4}" type="slidenum">
              <a:rPr lang="en-US" smtClean="0"/>
              <a:t>8</a:t>
            </a:fld>
            <a:endParaRPr lang="en-US"/>
          </a:p>
        </p:txBody>
      </p:sp>
    </p:spTree>
    <p:extLst>
      <p:ext uri="{BB962C8B-B14F-4D97-AF65-F5344CB8AC3E}">
        <p14:creationId xmlns:p14="http://schemas.microsoft.com/office/powerpoint/2010/main" val="209784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March 2018 </a:t>
            </a:r>
          </a:p>
          <a:p>
            <a:pPr marL="171450" indent="-171450">
              <a:buFontTx/>
              <a:buChar char="-"/>
            </a:pPr>
            <a:r>
              <a:rPr lang="en-US" dirty="0" smtClean="0"/>
              <a:t>several specialists voice opposition to fast-track action (greater than 10)</a:t>
            </a:r>
          </a:p>
          <a:p>
            <a:pPr marL="171450" indent="-171450">
              <a:buFontTx/>
              <a:buChar char="-"/>
            </a:pPr>
            <a:r>
              <a:rPr lang="en-US" dirty="0" smtClean="0"/>
              <a:t>VDA is involved</a:t>
            </a:r>
            <a:r>
              <a:rPr lang="en-US" baseline="0" dirty="0" smtClean="0"/>
              <a:t> and has taken action to inform it’s members</a:t>
            </a:r>
            <a:endParaRPr lang="en-US" dirty="0" smtClean="0"/>
          </a:p>
          <a:p>
            <a:pPr marL="171450" indent="-171450">
              <a:buFontTx/>
              <a:buChar char="-"/>
            </a:pPr>
            <a:r>
              <a:rPr lang="en-US" dirty="0" smtClean="0"/>
              <a:t>Board decided to withdraw Fast-track action and that a Notice of Intended Regulatory Action (NOIRA) was</a:t>
            </a:r>
            <a:r>
              <a:rPr lang="en-US" baseline="0" dirty="0" smtClean="0"/>
              <a:t> submitted to start the regulatory process</a:t>
            </a:r>
            <a:endParaRPr lang="en-US" dirty="0" smtClean="0"/>
          </a:p>
          <a:p>
            <a:r>
              <a:rPr lang="en-US" dirty="0" smtClean="0"/>
              <a:t>September 2018 </a:t>
            </a:r>
          </a:p>
          <a:p>
            <a:pPr marL="171450" indent="-171450">
              <a:buFontTx/>
              <a:buChar char="-"/>
            </a:pPr>
            <a:r>
              <a:rPr lang="en-US" dirty="0" smtClean="0"/>
              <a:t>Board welcomes comments before Regulatory Action is Taken</a:t>
            </a:r>
          </a:p>
          <a:p>
            <a:pPr marL="171450" indent="-171450">
              <a:buFontTx/>
              <a:buChar char="-"/>
            </a:pPr>
            <a:r>
              <a:rPr lang="en-US" dirty="0" smtClean="0"/>
              <a:t>VSPD/AAPD compose joint</a:t>
            </a:r>
            <a:r>
              <a:rPr lang="en-US" baseline="0" dirty="0" smtClean="0"/>
              <a:t> letter in opposition to the proposed regulatory action</a:t>
            </a:r>
          </a:p>
          <a:p>
            <a:pPr marL="171450" indent="-171450">
              <a:buFontTx/>
              <a:buChar char="-"/>
            </a:pPr>
            <a:r>
              <a:rPr lang="en-US" baseline="0" dirty="0" smtClean="0"/>
              <a:t>VSPD post letter and send email blast to membership concerning the issue</a:t>
            </a:r>
            <a:endParaRPr lang="en-US" dirty="0" smtClean="0"/>
          </a:p>
          <a:p>
            <a:pPr marL="171450" indent="-171450">
              <a:buFontTx/>
              <a:buChar char="-"/>
            </a:pPr>
            <a:r>
              <a:rPr lang="en-US" dirty="0" smtClean="0"/>
              <a:t>Nearly 300 comments are posted (mostly in opposition to making</a:t>
            </a:r>
            <a:r>
              <a:rPr lang="en-US" baseline="0" dirty="0" smtClean="0"/>
              <a:t> changes to the current restriction on specialty advertising by </a:t>
            </a:r>
            <a:r>
              <a:rPr lang="en-US" baseline="0" dirty="0" err="1" smtClean="0"/>
              <a:t>Orthod</a:t>
            </a:r>
            <a:r>
              <a:rPr lang="en-US" baseline="0" dirty="0" smtClean="0"/>
              <a:t>, </a:t>
            </a:r>
            <a:r>
              <a:rPr lang="en-US" baseline="0" dirty="0" err="1" smtClean="0"/>
              <a:t>Perio</a:t>
            </a:r>
            <a:r>
              <a:rPr lang="en-US" baseline="0" dirty="0" smtClean="0"/>
              <a:t>, </a:t>
            </a:r>
            <a:r>
              <a:rPr lang="en-US" baseline="0" dirty="0" err="1" smtClean="0"/>
              <a:t>Pedo</a:t>
            </a:r>
            <a:r>
              <a:rPr lang="en-US" baseline="0" dirty="0" smtClean="0"/>
              <a:t>, OMFS and </a:t>
            </a:r>
            <a:r>
              <a:rPr lang="en-US" baseline="0" dirty="0" err="1" smtClean="0"/>
              <a:t>Prosth</a:t>
            </a:r>
            <a:r>
              <a:rPr lang="en-US" baseline="0" dirty="0" smtClean="0"/>
              <a:t>)</a:t>
            </a:r>
            <a:endParaRPr lang="en-US" dirty="0" smtClean="0"/>
          </a:p>
          <a:p>
            <a:r>
              <a:rPr lang="en-US" dirty="0" smtClean="0"/>
              <a:t>Hurricane Florence </a:t>
            </a:r>
          </a:p>
          <a:p>
            <a:r>
              <a:rPr lang="en-US" dirty="0" smtClean="0"/>
              <a:t>- Board meeting scheduled on September 14th to decide on regulatory action is cancelled</a:t>
            </a:r>
            <a:r>
              <a:rPr lang="en-US" baseline="0" dirty="0" smtClean="0"/>
              <a:t> due to Florence and rescheduled for October 19th</a:t>
            </a:r>
            <a:endParaRPr lang="en-US" dirty="0" smtClean="0"/>
          </a:p>
          <a:p>
            <a:endParaRPr lang="en-US" dirty="0"/>
          </a:p>
        </p:txBody>
      </p:sp>
      <p:sp>
        <p:nvSpPr>
          <p:cNvPr id="4" name="Slide Number Placeholder 3"/>
          <p:cNvSpPr>
            <a:spLocks noGrp="1"/>
          </p:cNvSpPr>
          <p:nvPr>
            <p:ph type="sldNum" sz="quarter" idx="10"/>
          </p:nvPr>
        </p:nvSpPr>
        <p:spPr/>
        <p:txBody>
          <a:bodyPr/>
          <a:lstStyle/>
          <a:p>
            <a:fld id="{5DAA7572-CF2B-4C4E-B71E-4C95A25D06C4}" type="slidenum">
              <a:rPr lang="en-US" smtClean="0"/>
              <a:t>9</a:t>
            </a:fld>
            <a:endParaRPr lang="en-US"/>
          </a:p>
        </p:txBody>
      </p:sp>
    </p:spTree>
    <p:extLst>
      <p:ext uri="{BB962C8B-B14F-4D97-AF65-F5344CB8AC3E}">
        <p14:creationId xmlns:p14="http://schemas.microsoft.com/office/powerpoint/2010/main" val="168599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AA7572-CF2B-4C4E-B71E-4C95A25D06C4}" type="slidenum">
              <a:rPr lang="en-US" smtClean="0"/>
              <a:t>10</a:t>
            </a:fld>
            <a:endParaRPr lang="en-US"/>
          </a:p>
        </p:txBody>
      </p:sp>
    </p:spTree>
    <p:extLst>
      <p:ext uri="{BB962C8B-B14F-4D97-AF65-F5344CB8AC3E}">
        <p14:creationId xmlns:p14="http://schemas.microsoft.com/office/powerpoint/2010/main" val="143898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AA7572-CF2B-4C4E-B71E-4C95A25D06C4}" type="slidenum">
              <a:rPr lang="en-US" smtClean="0"/>
              <a:t>11</a:t>
            </a:fld>
            <a:endParaRPr lang="en-US"/>
          </a:p>
        </p:txBody>
      </p:sp>
    </p:spTree>
    <p:extLst>
      <p:ext uri="{BB962C8B-B14F-4D97-AF65-F5344CB8AC3E}">
        <p14:creationId xmlns:p14="http://schemas.microsoft.com/office/powerpoint/2010/main" val="710512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27F3F0-36D6-4B70-A22B-9B84D352E374}"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41D3-FEE1-49D6-861C-C3F3D68B6529}" type="slidenum">
              <a:rPr lang="en-US" smtClean="0"/>
              <a:t>‹#›</a:t>
            </a:fld>
            <a:endParaRPr lang="en-US"/>
          </a:p>
        </p:txBody>
      </p:sp>
      <p:sp>
        <p:nvSpPr>
          <p:cNvPr id="8" name="Rectangle 7"/>
          <p:cNvSpPr/>
          <p:nvPr/>
        </p:nvSpPr>
        <p:spPr>
          <a:xfrm>
            <a:off x="-6843" y="5873480"/>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217" y="5889260"/>
            <a:ext cx="3775165" cy="777240"/>
          </a:xfrm>
          <a:prstGeom prst="rect">
            <a:avLst/>
          </a:prstGeom>
        </p:spPr>
      </p:pic>
    </p:spTree>
    <p:extLst>
      <p:ext uri="{BB962C8B-B14F-4D97-AF65-F5344CB8AC3E}">
        <p14:creationId xmlns:p14="http://schemas.microsoft.com/office/powerpoint/2010/main" val="37368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27F3F0-36D6-4B70-A22B-9B84D352E374}"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41D3-FEE1-49D6-861C-C3F3D68B6529}" type="slidenum">
              <a:rPr lang="en-US" smtClean="0"/>
              <a:t>‹#›</a:t>
            </a:fld>
            <a:endParaRPr lang="en-US"/>
          </a:p>
        </p:txBody>
      </p:sp>
      <p:sp>
        <p:nvSpPr>
          <p:cNvPr id="7" name="Rectangle 6"/>
          <p:cNvSpPr/>
          <p:nvPr/>
        </p:nvSpPr>
        <p:spPr>
          <a:xfrm>
            <a:off x="0" y="5862320"/>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78100"/>
            <a:ext cx="3775165" cy="777240"/>
          </a:xfrm>
          <a:prstGeom prst="rect">
            <a:avLst/>
          </a:prstGeom>
        </p:spPr>
      </p:pic>
    </p:spTree>
    <p:extLst>
      <p:ext uri="{BB962C8B-B14F-4D97-AF65-F5344CB8AC3E}">
        <p14:creationId xmlns:p14="http://schemas.microsoft.com/office/powerpoint/2010/main" val="53603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A27F3F0-36D6-4B70-A22B-9B84D352E374}" type="datetimeFigureOut">
              <a:rPr lang="en-US" smtClean="0"/>
              <a:t>9/24/2018</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853841D3-FEE1-49D6-861C-C3F3D68B6529}" type="slidenum">
              <a:rPr lang="en-US" smtClean="0"/>
              <a:t>‹#›</a:t>
            </a:fld>
            <a:endParaRPr lang="en-US"/>
          </a:p>
        </p:txBody>
      </p:sp>
    </p:spTree>
    <p:extLst>
      <p:ext uri="{BB962C8B-B14F-4D97-AF65-F5344CB8AC3E}">
        <p14:creationId xmlns:p14="http://schemas.microsoft.com/office/powerpoint/2010/main" val="369224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27F3F0-36D6-4B70-A22B-9B84D352E374}"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41D3-FEE1-49D6-861C-C3F3D68B6529}" type="slidenum">
              <a:rPr lang="en-US" smtClean="0"/>
              <a:t>‹#›</a:t>
            </a:fld>
            <a:endParaRPr lang="en-US"/>
          </a:p>
        </p:txBody>
      </p:sp>
      <p:sp>
        <p:nvSpPr>
          <p:cNvPr id="7" name="Rectangle 6"/>
          <p:cNvSpPr/>
          <p:nvPr/>
        </p:nvSpPr>
        <p:spPr>
          <a:xfrm>
            <a:off x="0" y="5869267"/>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85047"/>
            <a:ext cx="3775165" cy="777240"/>
          </a:xfrm>
          <a:prstGeom prst="rect">
            <a:avLst/>
          </a:prstGeom>
        </p:spPr>
      </p:pic>
    </p:spTree>
    <p:extLst>
      <p:ext uri="{BB962C8B-B14F-4D97-AF65-F5344CB8AC3E}">
        <p14:creationId xmlns:p14="http://schemas.microsoft.com/office/powerpoint/2010/main" val="259703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A27F3F0-36D6-4B70-A22B-9B84D352E374}" type="datetimeFigureOut">
              <a:rPr lang="en-US" smtClean="0"/>
              <a:t>9/24/2018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53841D3-FEE1-49D6-861C-C3F3D68B6529}" type="slidenum">
              <a:rPr lang="en-US" smtClean="0"/>
              <a:t>‹#›</a:t>
            </a:fld>
            <a:endParaRPr lang="en-US"/>
          </a:p>
        </p:txBody>
      </p:sp>
      <p:sp>
        <p:nvSpPr>
          <p:cNvPr id="8" name="Rectangle 7"/>
          <p:cNvSpPr/>
          <p:nvPr/>
        </p:nvSpPr>
        <p:spPr>
          <a:xfrm>
            <a:off x="-12700" y="5860780"/>
            <a:ext cx="12192000"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8360" y="5863860"/>
            <a:ext cx="3775165" cy="777240"/>
          </a:xfrm>
          <a:prstGeom prst="rect">
            <a:avLst/>
          </a:prstGeom>
          <a:solidFill>
            <a:schemeClr val="bg1"/>
          </a:solidFill>
          <a:ln>
            <a:solidFill>
              <a:schemeClr val="bg1"/>
            </a:solidFill>
          </a:ln>
        </p:spPr>
      </p:pic>
    </p:spTree>
    <p:extLst>
      <p:ext uri="{BB962C8B-B14F-4D97-AF65-F5344CB8AC3E}">
        <p14:creationId xmlns:p14="http://schemas.microsoft.com/office/powerpoint/2010/main" val="44784745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27F3F0-36D6-4B70-A22B-9B84D352E374}"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841D3-FEE1-49D6-861C-C3F3D68B6529}" type="slidenum">
              <a:rPr lang="en-US" smtClean="0"/>
              <a:t>‹#›</a:t>
            </a:fld>
            <a:endParaRPr lang="en-US"/>
          </a:p>
        </p:txBody>
      </p:sp>
      <p:sp>
        <p:nvSpPr>
          <p:cNvPr id="9" name="Rectangle 8"/>
          <p:cNvSpPr/>
          <p:nvPr/>
        </p:nvSpPr>
        <p:spPr>
          <a:xfrm>
            <a:off x="-12700" y="5869267"/>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8360" y="5885047"/>
            <a:ext cx="3775165" cy="777240"/>
          </a:xfrm>
          <a:prstGeom prst="rect">
            <a:avLst/>
          </a:prstGeom>
        </p:spPr>
      </p:pic>
    </p:spTree>
    <p:extLst>
      <p:ext uri="{BB962C8B-B14F-4D97-AF65-F5344CB8AC3E}">
        <p14:creationId xmlns:p14="http://schemas.microsoft.com/office/powerpoint/2010/main" val="133901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27F3F0-36D6-4B70-A22B-9B84D352E374}" type="datetimeFigureOut">
              <a:rPr lang="en-US" smtClean="0"/>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841D3-FEE1-49D6-861C-C3F3D68B6529}" type="slidenum">
              <a:rPr lang="en-US" smtClean="0"/>
              <a:t>‹#›</a:t>
            </a:fld>
            <a:endParaRPr lang="en-US"/>
          </a:p>
        </p:txBody>
      </p:sp>
      <p:sp>
        <p:nvSpPr>
          <p:cNvPr id="11" name="Rectangle 10"/>
          <p:cNvSpPr/>
          <p:nvPr/>
        </p:nvSpPr>
        <p:spPr>
          <a:xfrm>
            <a:off x="0" y="5861318"/>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343" y="5879064"/>
            <a:ext cx="3775165" cy="777240"/>
          </a:xfrm>
          <a:prstGeom prst="rect">
            <a:avLst/>
          </a:prstGeom>
        </p:spPr>
      </p:pic>
    </p:spTree>
    <p:extLst>
      <p:ext uri="{BB962C8B-B14F-4D97-AF65-F5344CB8AC3E}">
        <p14:creationId xmlns:p14="http://schemas.microsoft.com/office/powerpoint/2010/main" val="113734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27F3F0-36D6-4B70-A22B-9B84D352E374}" type="datetimeFigureOut">
              <a:rPr lang="en-US" smtClean="0"/>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841D3-FEE1-49D6-861C-C3F3D68B6529}" type="slidenum">
              <a:rPr lang="en-US" smtClean="0"/>
              <a:t>‹#›</a:t>
            </a:fld>
            <a:endParaRPr lang="en-US"/>
          </a:p>
        </p:txBody>
      </p:sp>
      <p:sp>
        <p:nvSpPr>
          <p:cNvPr id="6" name="Rectangle 5"/>
          <p:cNvSpPr/>
          <p:nvPr/>
        </p:nvSpPr>
        <p:spPr>
          <a:xfrm>
            <a:off x="0" y="5860780"/>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76560"/>
            <a:ext cx="3775165" cy="777240"/>
          </a:xfrm>
          <a:prstGeom prst="rect">
            <a:avLst/>
          </a:prstGeom>
        </p:spPr>
      </p:pic>
    </p:spTree>
    <p:extLst>
      <p:ext uri="{BB962C8B-B14F-4D97-AF65-F5344CB8AC3E}">
        <p14:creationId xmlns:p14="http://schemas.microsoft.com/office/powerpoint/2010/main" val="88524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7F3F0-36D6-4B70-A22B-9B84D352E374}" type="datetimeFigureOut">
              <a:rPr lang="en-US" smtClean="0"/>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841D3-FEE1-49D6-861C-C3F3D68B6529}" type="slidenum">
              <a:rPr lang="en-US" smtClean="0"/>
              <a:t>‹#›</a:t>
            </a:fld>
            <a:endParaRPr lang="en-US"/>
          </a:p>
        </p:txBody>
      </p:sp>
      <p:sp>
        <p:nvSpPr>
          <p:cNvPr id="5" name="Rectangle 4"/>
          <p:cNvSpPr/>
          <p:nvPr/>
        </p:nvSpPr>
        <p:spPr>
          <a:xfrm>
            <a:off x="-12700" y="5860780"/>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8360" y="5876560"/>
            <a:ext cx="3775165" cy="777240"/>
          </a:xfrm>
          <a:prstGeom prst="rect">
            <a:avLst/>
          </a:prstGeom>
        </p:spPr>
      </p:pic>
    </p:spTree>
    <p:extLst>
      <p:ext uri="{BB962C8B-B14F-4D97-AF65-F5344CB8AC3E}">
        <p14:creationId xmlns:p14="http://schemas.microsoft.com/office/powerpoint/2010/main" val="124456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7F3F0-36D6-4B70-A22B-9B84D352E374}"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841D3-FEE1-49D6-861C-C3F3D68B6529}" type="slidenum">
              <a:rPr lang="en-US" smtClean="0"/>
              <a:t>‹#›</a:t>
            </a:fld>
            <a:endParaRPr lang="en-US"/>
          </a:p>
        </p:txBody>
      </p:sp>
      <p:sp>
        <p:nvSpPr>
          <p:cNvPr id="9" name="Rectangle 8"/>
          <p:cNvSpPr/>
          <p:nvPr/>
        </p:nvSpPr>
        <p:spPr>
          <a:xfrm>
            <a:off x="0" y="5877734"/>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93514"/>
            <a:ext cx="3775165" cy="777240"/>
          </a:xfrm>
          <a:prstGeom prst="rect">
            <a:avLst/>
          </a:prstGeom>
        </p:spPr>
      </p:pic>
    </p:spTree>
    <p:extLst>
      <p:ext uri="{BB962C8B-B14F-4D97-AF65-F5344CB8AC3E}">
        <p14:creationId xmlns:p14="http://schemas.microsoft.com/office/powerpoint/2010/main" val="354440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18260" y="2111895"/>
            <a:ext cx="5463540" cy="3506451"/>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7F3F0-36D6-4B70-A22B-9B84D352E374}"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841D3-FEE1-49D6-861C-C3F3D68B6529}" type="slidenum">
              <a:rPr lang="en-US" smtClean="0"/>
              <a:t>‹#›</a:t>
            </a:fld>
            <a:endParaRPr lang="en-US"/>
          </a:p>
        </p:txBody>
      </p:sp>
      <p:sp>
        <p:nvSpPr>
          <p:cNvPr id="9" name="Rectangle 8"/>
          <p:cNvSpPr/>
          <p:nvPr/>
        </p:nvSpPr>
        <p:spPr>
          <a:xfrm>
            <a:off x="0" y="5859061"/>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74841"/>
            <a:ext cx="3775165" cy="777240"/>
          </a:xfrm>
          <a:prstGeom prst="rect">
            <a:avLst/>
          </a:prstGeom>
        </p:spPr>
      </p:pic>
    </p:spTree>
    <p:extLst>
      <p:ext uri="{BB962C8B-B14F-4D97-AF65-F5344CB8AC3E}">
        <p14:creationId xmlns:p14="http://schemas.microsoft.com/office/powerpoint/2010/main" val="152246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A27F3F0-36D6-4B70-A22B-9B84D352E374}" type="datetimeFigureOut">
              <a:rPr lang="en-US" smtClean="0"/>
              <a:t>9/24/2018</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53841D3-FEE1-49D6-861C-C3F3D68B6529}" type="slidenum">
              <a:rPr lang="en-US" smtClean="0"/>
              <a:t>‹#›</a:t>
            </a:fld>
            <a:endParaRPr lang="en-US"/>
          </a:p>
        </p:txBody>
      </p:sp>
    </p:spTree>
    <p:extLst>
      <p:ext uri="{BB962C8B-B14F-4D97-AF65-F5344CB8AC3E}">
        <p14:creationId xmlns:p14="http://schemas.microsoft.com/office/powerpoint/2010/main" val="19438467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217" y="1947665"/>
            <a:ext cx="11471565" cy="2703212"/>
          </a:xfrm>
        </p:spPr>
        <p:txBody>
          <a:bodyPr>
            <a:normAutofit/>
          </a:bodyPr>
          <a:lstStyle/>
          <a:p>
            <a:r>
              <a:rPr lang="en-US" sz="4000" dirty="0"/>
              <a:t>PPA outreach to key players and organizations in the </a:t>
            </a:r>
            <a:r>
              <a:rPr lang="en-US" sz="4000" dirty="0" smtClean="0"/>
              <a:t>community</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Patrice B. Wunsch, DDS MD</a:t>
            </a:r>
          </a:p>
          <a:p>
            <a:r>
              <a:rPr lang="en-US" dirty="0" smtClean="0"/>
              <a:t>PPA Virginia Society of Pediatric Dentistry</a:t>
            </a:r>
            <a:endParaRPr lang="en-US" dirty="0"/>
          </a:p>
        </p:txBody>
      </p:sp>
    </p:spTree>
    <p:extLst>
      <p:ext uri="{BB962C8B-B14F-4D97-AF65-F5344CB8AC3E}">
        <p14:creationId xmlns:p14="http://schemas.microsoft.com/office/powerpoint/2010/main" val="2913699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Dental Association</a:t>
            </a:r>
            <a:endParaRPr lang="en-US" dirty="0"/>
          </a:p>
        </p:txBody>
      </p:sp>
      <p:sp>
        <p:nvSpPr>
          <p:cNvPr id="3" name="Content Placeholder 2"/>
          <p:cNvSpPr>
            <a:spLocks noGrp="1"/>
          </p:cNvSpPr>
          <p:nvPr>
            <p:ph idx="1"/>
          </p:nvPr>
        </p:nvSpPr>
        <p:spPr/>
        <p:txBody>
          <a:bodyPr/>
          <a:lstStyle/>
          <a:p>
            <a:r>
              <a:rPr lang="en-US" dirty="0" smtClean="0"/>
              <a:t>Council on Government Affairs</a:t>
            </a:r>
          </a:p>
          <a:p>
            <a:pPr lvl="1"/>
            <a:r>
              <a:rPr lang="en-US" dirty="0"/>
              <a:t>Legislation on </a:t>
            </a:r>
            <a:r>
              <a:rPr lang="en-US" dirty="0" smtClean="0"/>
              <a:t>tax exempt retirement account for treating patients on Medicaid</a:t>
            </a:r>
            <a:endParaRPr lang="en-US" dirty="0"/>
          </a:p>
          <a:p>
            <a:pPr lvl="1"/>
            <a:r>
              <a:rPr lang="en-US" dirty="0"/>
              <a:t>Moderate </a:t>
            </a:r>
            <a:r>
              <a:rPr lang="en-US" dirty="0" smtClean="0"/>
              <a:t>sedation</a:t>
            </a:r>
          </a:p>
          <a:p>
            <a:pPr lvl="1"/>
            <a:r>
              <a:rPr lang="en-US" dirty="0" smtClean="0"/>
              <a:t>Opiate Crisis (Prescription Monitoring)</a:t>
            </a:r>
          </a:p>
          <a:p>
            <a:pPr lvl="1"/>
            <a:r>
              <a:rPr lang="en-US" dirty="0" smtClean="0"/>
              <a:t>Support Mission of Mercy projects</a:t>
            </a:r>
            <a:endParaRPr lang="en-US" dirty="0"/>
          </a:p>
          <a:p>
            <a:pPr lvl="1"/>
            <a:r>
              <a:rPr lang="en-US" dirty="0"/>
              <a:t>Influenza </a:t>
            </a:r>
            <a:r>
              <a:rPr lang="en-US" dirty="0" smtClean="0"/>
              <a:t>vaccination on hold, exploring  the need to promote HPV vaccination</a:t>
            </a:r>
          </a:p>
          <a:p>
            <a:pPr lvl="1"/>
            <a:r>
              <a:rPr lang="en-US" dirty="0" smtClean="0"/>
              <a:t>Specialty Advertising</a:t>
            </a:r>
          </a:p>
          <a:p>
            <a:r>
              <a:rPr lang="en-US" dirty="0" smtClean="0"/>
              <a:t>VDA Legislative Day on the Hill</a:t>
            </a:r>
            <a:endParaRPr lang="en-US" dirty="0"/>
          </a:p>
          <a:p>
            <a:pPr lvl="1"/>
            <a:r>
              <a:rPr lang="en-US" dirty="0" smtClean="0"/>
              <a:t>3</a:t>
            </a:r>
            <a:r>
              <a:rPr lang="en-US" baseline="30000" dirty="0" smtClean="0"/>
              <a:t>rd</a:t>
            </a:r>
            <a:r>
              <a:rPr lang="en-US" dirty="0" smtClean="0"/>
              <a:t> Friday in January with Council Meetings the next day</a:t>
            </a:r>
          </a:p>
          <a:p>
            <a:pPr lvl="1"/>
            <a:r>
              <a:rPr lang="en-US" dirty="0" smtClean="0"/>
              <a:t>Attendees</a:t>
            </a:r>
          </a:p>
          <a:p>
            <a:pPr lvl="1"/>
            <a:endParaRPr lang="en-US" dirty="0" smtClean="0"/>
          </a:p>
        </p:txBody>
      </p:sp>
      <p:pic>
        <p:nvPicPr>
          <p:cNvPr id="4" name="Picture 3"/>
          <p:cNvPicPr>
            <a:picLocks noChangeAspect="1"/>
          </p:cNvPicPr>
          <p:nvPr/>
        </p:nvPicPr>
        <p:blipFill>
          <a:blip r:embed="rId3"/>
          <a:stretch>
            <a:fillRect/>
          </a:stretch>
        </p:blipFill>
        <p:spPr>
          <a:xfrm>
            <a:off x="8923867" y="446811"/>
            <a:ext cx="2330450" cy="1183489"/>
          </a:xfrm>
          <a:prstGeom prst="rect">
            <a:avLst/>
          </a:prstGeom>
        </p:spPr>
      </p:pic>
    </p:spTree>
    <p:extLst>
      <p:ext uri="{BB962C8B-B14F-4D97-AF65-F5344CB8AC3E}">
        <p14:creationId xmlns:p14="http://schemas.microsoft.com/office/powerpoint/2010/main" val="1671246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14598"/>
            <a:ext cx="9784080" cy="1508760"/>
          </a:xfrm>
        </p:spPr>
        <p:txBody>
          <a:bodyPr/>
          <a:lstStyle/>
          <a:p>
            <a:r>
              <a:rPr lang="en-US" dirty="0" smtClean="0"/>
              <a:t>Virginia Oral Health Coalition</a:t>
            </a:r>
            <a:endParaRPr lang="en-US" dirty="0"/>
          </a:p>
        </p:txBody>
      </p:sp>
      <p:sp>
        <p:nvSpPr>
          <p:cNvPr id="3" name="Content Placeholder 2"/>
          <p:cNvSpPr>
            <a:spLocks noGrp="1"/>
          </p:cNvSpPr>
          <p:nvPr>
            <p:ph idx="1"/>
          </p:nvPr>
        </p:nvSpPr>
        <p:spPr>
          <a:xfrm>
            <a:off x="1202919" y="1944774"/>
            <a:ext cx="9784080" cy="4206240"/>
          </a:xfrm>
        </p:spPr>
        <p:txBody>
          <a:bodyPr>
            <a:normAutofit/>
          </a:bodyPr>
          <a:lstStyle/>
          <a:p>
            <a:r>
              <a:rPr lang="en-US" sz="2600" dirty="0" smtClean="0"/>
              <a:t>Efforts to promote access to care and improve the oral health of Virginians across the state</a:t>
            </a:r>
          </a:p>
          <a:p>
            <a:r>
              <a:rPr lang="en-US" sz="2600" dirty="0" smtClean="0"/>
              <a:t>Virginia Oral Health Summit 2018 Agenda</a:t>
            </a:r>
            <a:endParaRPr lang="en-US" sz="2600" b="1" dirty="0"/>
          </a:p>
          <a:p>
            <a:pPr lvl="1"/>
            <a:r>
              <a:rPr lang="en-US" dirty="0" smtClean="0"/>
              <a:t>The </a:t>
            </a:r>
            <a:r>
              <a:rPr lang="en-US" dirty="0"/>
              <a:t>State of Health in </a:t>
            </a:r>
            <a:r>
              <a:rPr lang="en-US" dirty="0" smtClean="0"/>
              <a:t>Virginia</a:t>
            </a:r>
          </a:p>
          <a:p>
            <a:pPr lvl="1"/>
            <a:r>
              <a:rPr lang="en-US" dirty="0" smtClean="0"/>
              <a:t>Keynote</a:t>
            </a:r>
            <a:r>
              <a:rPr lang="en-US" dirty="0"/>
              <a:t>: Race and Health in America, The Gardener's </a:t>
            </a:r>
            <a:r>
              <a:rPr lang="en-US" dirty="0" smtClean="0"/>
              <a:t>Tale</a:t>
            </a:r>
          </a:p>
          <a:p>
            <a:pPr lvl="1"/>
            <a:r>
              <a:rPr lang="en-US" dirty="0" smtClean="0"/>
              <a:t>Motivational Interviewing</a:t>
            </a:r>
          </a:p>
          <a:p>
            <a:pPr lvl="1"/>
            <a:r>
              <a:rPr lang="en-US" dirty="0" smtClean="0"/>
              <a:t>Medicaid </a:t>
            </a:r>
            <a:r>
              <a:rPr lang="en-US" dirty="0"/>
              <a:t>Expansion in </a:t>
            </a:r>
            <a:r>
              <a:rPr lang="en-US" dirty="0" smtClean="0"/>
              <a:t>Virginia	</a:t>
            </a:r>
            <a:endParaRPr lang="en-US" sz="1300" dirty="0" smtClean="0"/>
          </a:p>
          <a:p>
            <a:pPr lvl="1"/>
            <a:r>
              <a:rPr lang="en-US" dirty="0" smtClean="0"/>
              <a:t>Building </a:t>
            </a:r>
            <a:r>
              <a:rPr lang="en-US" dirty="0"/>
              <a:t>a System that Cares for Vulnerable </a:t>
            </a:r>
            <a:r>
              <a:rPr lang="en-US" dirty="0" smtClean="0"/>
              <a:t>Populations	</a:t>
            </a:r>
            <a:endParaRPr lang="en-US" sz="1300" dirty="0" smtClean="0"/>
          </a:p>
          <a:p>
            <a:pPr lvl="1"/>
            <a:r>
              <a:rPr lang="en-US" dirty="0" smtClean="0"/>
              <a:t>Promoting </a:t>
            </a:r>
            <a:r>
              <a:rPr lang="en-US" dirty="0"/>
              <a:t>Fluoridated Water</a:t>
            </a:r>
            <a:r>
              <a:rPr lang="en-US" b="1" dirty="0"/>
              <a:t> </a:t>
            </a:r>
            <a:r>
              <a:rPr lang="en-US" dirty="0"/>
              <a:t/>
            </a:r>
            <a:br>
              <a:rPr lang="en-US" dirty="0"/>
            </a:br>
            <a:r>
              <a:rPr lang="en-US" dirty="0" smtClean="0"/>
              <a:t>	</a:t>
            </a:r>
            <a:endParaRPr lang="en-US" dirty="0"/>
          </a:p>
        </p:txBody>
      </p:sp>
      <p:pic>
        <p:nvPicPr>
          <p:cNvPr id="4" name="Picture 3"/>
          <p:cNvPicPr>
            <a:picLocks noChangeAspect="1"/>
          </p:cNvPicPr>
          <p:nvPr/>
        </p:nvPicPr>
        <p:blipFill>
          <a:blip r:embed="rId3"/>
          <a:stretch>
            <a:fillRect/>
          </a:stretch>
        </p:blipFill>
        <p:spPr>
          <a:xfrm>
            <a:off x="10122969" y="284176"/>
            <a:ext cx="1393814" cy="1369604"/>
          </a:xfrm>
          <a:prstGeom prst="rect">
            <a:avLst/>
          </a:prstGeom>
        </p:spPr>
      </p:pic>
    </p:spTree>
    <p:extLst>
      <p:ext uri="{BB962C8B-B14F-4D97-AF65-F5344CB8AC3E}">
        <p14:creationId xmlns:p14="http://schemas.microsoft.com/office/powerpoint/2010/main" val="1887962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894572" cy="1508760"/>
          </a:xfrm>
        </p:spPr>
        <p:txBody>
          <a:bodyPr/>
          <a:lstStyle/>
          <a:p>
            <a:r>
              <a:rPr lang="en-US" dirty="0" smtClean="0"/>
              <a:t>Virginia Society of Pediatric Dentistry </a:t>
            </a:r>
            <a:endParaRPr lang="en-US" dirty="0"/>
          </a:p>
        </p:txBody>
      </p:sp>
      <p:sp>
        <p:nvSpPr>
          <p:cNvPr id="5" name="Content Placeholder 4"/>
          <p:cNvSpPr>
            <a:spLocks noGrp="1"/>
          </p:cNvSpPr>
          <p:nvPr>
            <p:ph idx="1"/>
          </p:nvPr>
        </p:nvSpPr>
        <p:spPr/>
        <p:txBody>
          <a:bodyPr/>
          <a:lstStyle/>
          <a:p>
            <a:r>
              <a:rPr lang="en-US" dirty="0" smtClean="0"/>
              <a:t>Past Issues:</a:t>
            </a:r>
          </a:p>
          <a:p>
            <a:pPr lvl="1"/>
            <a:r>
              <a:rPr lang="en-US" dirty="0"/>
              <a:t>Small membership, difficult to reach all members since VA is a large </a:t>
            </a:r>
            <a:r>
              <a:rPr lang="en-US" dirty="0" smtClean="0"/>
              <a:t>state</a:t>
            </a:r>
          </a:p>
          <a:p>
            <a:pPr lvl="1"/>
            <a:r>
              <a:rPr lang="en-US" dirty="0" smtClean="0"/>
              <a:t>Difficulty in collecting dues</a:t>
            </a:r>
            <a:endParaRPr lang="en-US" dirty="0"/>
          </a:p>
          <a:p>
            <a:pPr lvl="1"/>
            <a:r>
              <a:rPr lang="en-US" dirty="0" smtClean="0"/>
              <a:t>Leadership</a:t>
            </a:r>
          </a:p>
          <a:p>
            <a:r>
              <a:rPr lang="en-US" dirty="0" smtClean="0"/>
              <a:t>Solutions:</a:t>
            </a:r>
          </a:p>
          <a:p>
            <a:pPr lvl="1"/>
            <a:r>
              <a:rPr lang="en-US" dirty="0" smtClean="0"/>
              <a:t>Tripartite membership with the AAPD collecting the dues</a:t>
            </a:r>
          </a:p>
          <a:p>
            <a:pPr lvl="1"/>
            <a:r>
              <a:rPr lang="en-US" dirty="0" smtClean="0"/>
              <a:t>Public Policy Advocate</a:t>
            </a:r>
          </a:p>
          <a:p>
            <a:pPr lvl="2"/>
            <a:r>
              <a:rPr lang="en-US" dirty="0" smtClean="0"/>
              <a:t>Networks with PPAs from other states</a:t>
            </a:r>
          </a:p>
          <a:p>
            <a:pPr lvl="2"/>
            <a:r>
              <a:rPr lang="en-US" dirty="0" smtClean="0"/>
              <a:t>Able to call on them for help</a:t>
            </a:r>
          </a:p>
          <a:p>
            <a:pPr lvl="3"/>
            <a:r>
              <a:rPr lang="en-US" dirty="0" smtClean="0"/>
              <a:t>Create district trustees who can represent various parts of the state</a:t>
            </a:r>
          </a:p>
          <a:p>
            <a:pPr marL="0" indent="0">
              <a:buNone/>
            </a:pPr>
            <a:endParaRPr lang="en-US"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5545" y="638717"/>
            <a:ext cx="3278677" cy="799677"/>
          </a:xfrm>
          <a:prstGeom prst="rect">
            <a:avLst/>
          </a:prstGeom>
        </p:spPr>
      </p:pic>
    </p:spTree>
    <p:extLst>
      <p:ext uri="{BB962C8B-B14F-4D97-AF65-F5344CB8AC3E}">
        <p14:creationId xmlns:p14="http://schemas.microsoft.com/office/powerpoint/2010/main" val="3649427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Advocacy</a:t>
            </a:r>
          </a:p>
          <a:p>
            <a:pPr lvl="1"/>
            <a:r>
              <a:rPr lang="en-US" dirty="0" smtClean="0"/>
              <a:t>Patient centered</a:t>
            </a:r>
          </a:p>
          <a:p>
            <a:pPr lvl="1"/>
            <a:r>
              <a:rPr lang="en-US" dirty="0" smtClean="0"/>
              <a:t>Practitioner centered</a:t>
            </a:r>
          </a:p>
          <a:p>
            <a:r>
              <a:rPr lang="en-US" dirty="0" smtClean="0"/>
              <a:t>Pediatric Dentistry at the State Level</a:t>
            </a:r>
          </a:p>
          <a:p>
            <a:pPr lvl="1"/>
            <a:r>
              <a:rPr lang="en-US" dirty="0" smtClean="0"/>
              <a:t>Ways to become involved</a:t>
            </a:r>
          </a:p>
          <a:p>
            <a:pPr lvl="2"/>
            <a:r>
              <a:rPr lang="en-US" dirty="0" smtClean="0"/>
              <a:t>Attend meetings</a:t>
            </a:r>
          </a:p>
          <a:p>
            <a:pPr lvl="2"/>
            <a:r>
              <a:rPr lang="en-US" dirty="0" smtClean="0"/>
              <a:t>Networking</a:t>
            </a:r>
          </a:p>
          <a:p>
            <a:pPr lvl="2"/>
            <a:r>
              <a:rPr lang="en-US" dirty="0" smtClean="0"/>
              <a:t>Take on leadership roles</a:t>
            </a:r>
          </a:p>
          <a:p>
            <a:pPr lvl="2"/>
            <a:r>
              <a:rPr lang="en-US" dirty="0" smtClean="0"/>
              <a:t>Volunteer </a:t>
            </a:r>
          </a:p>
        </p:txBody>
      </p:sp>
    </p:spTree>
    <p:extLst>
      <p:ext uri="{BB962C8B-B14F-4D97-AF65-F5344CB8AC3E}">
        <p14:creationId xmlns:p14="http://schemas.microsoft.com/office/powerpoint/2010/main" val="4160919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a:t>
            </a:r>
            <a:endParaRPr lang="en-US" dirty="0"/>
          </a:p>
        </p:txBody>
      </p:sp>
      <p:sp>
        <p:nvSpPr>
          <p:cNvPr id="3" name="Content Placeholder 2"/>
          <p:cNvSpPr>
            <a:spLocks noGrp="1"/>
          </p:cNvSpPr>
          <p:nvPr>
            <p:ph idx="1"/>
          </p:nvPr>
        </p:nvSpPr>
        <p:spPr>
          <a:xfrm>
            <a:off x="1202919" y="1870364"/>
            <a:ext cx="9784080" cy="4206240"/>
          </a:xfrm>
        </p:spPr>
        <p:txBody>
          <a:bodyPr>
            <a:normAutofit lnSpcReduction="10000"/>
          </a:bodyPr>
          <a:lstStyle/>
          <a:p>
            <a:r>
              <a:rPr lang="en-US" dirty="0" smtClean="0"/>
              <a:t>State Level</a:t>
            </a:r>
          </a:p>
          <a:p>
            <a:pPr lvl="1"/>
            <a:r>
              <a:rPr lang="en-US" dirty="0"/>
              <a:t>Virginia Dental </a:t>
            </a:r>
            <a:r>
              <a:rPr lang="en-US" dirty="0" smtClean="0"/>
              <a:t>Association</a:t>
            </a:r>
          </a:p>
          <a:p>
            <a:pPr lvl="1"/>
            <a:r>
              <a:rPr lang="en-US" dirty="0" smtClean="0"/>
              <a:t>Virginia Society of Pediatric Dentistry</a:t>
            </a:r>
            <a:endParaRPr lang="en-US" dirty="0"/>
          </a:p>
          <a:p>
            <a:pPr lvl="1"/>
            <a:r>
              <a:rPr lang="en-US" dirty="0"/>
              <a:t>Virginia Oral Health Coalition</a:t>
            </a:r>
          </a:p>
          <a:p>
            <a:pPr lvl="1"/>
            <a:r>
              <a:rPr lang="en-US" dirty="0"/>
              <a:t>Virginia Department of Health</a:t>
            </a:r>
          </a:p>
          <a:p>
            <a:pPr lvl="1"/>
            <a:r>
              <a:rPr lang="en-US" dirty="0"/>
              <a:t>American Academy of Pediatrics, Virginia Chapter</a:t>
            </a:r>
          </a:p>
          <a:p>
            <a:pPr lvl="2"/>
            <a:r>
              <a:rPr lang="en-US" dirty="0"/>
              <a:t>Board of Directors includes Dr. Bruce Rubin, Chair Department of Pediatrics, VCU</a:t>
            </a:r>
          </a:p>
          <a:p>
            <a:r>
              <a:rPr lang="en-US" dirty="0" smtClean="0"/>
              <a:t>National Level</a:t>
            </a:r>
          </a:p>
          <a:p>
            <a:pPr lvl="1"/>
            <a:r>
              <a:rPr lang="en-US" dirty="0" smtClean="0"/>
              <a:t>American Academy of Pediatric Dentistry</a:t>
            </a:r>
          </a:p>
          <a:p>
            <a:pPr lvl="2"/>
            <a:r>
              <a:rPr lang="en-US" dirty="0" smtClean="0"/>
              <a:t>Council on Government Affairs</a:t>
            </a:r>
          </a:p>
          <a:p>
            <a:pPr lvl="2"/>
            <a:r>
              <a:rPr lang="en-US" dirty="0" smtClean="0"/>
              <a:t>Public Policy Advocates</a:t>
            </a:r>
          </a:p>
          <a:p>
            <a:pPr lvl="1"/>
            <a:r>
              <a:rPr lang="en-US" dirty="0" smtClean="0"/>
              <a:t>American Academy of Pediatrics</a:t>
            </a:r>
          </a:p>
        </p:txBody>
      </p:sp>
    </p:spTree>
    <p:extLst>
      <p:ext uri="{BB962C8B-B14F-4D97-AF65-F5344CB8AC3E}">
        <p14:creationId xmlns:p14="http://schemas.microsoft.com/office/powerpoint/2010/main" val="3250331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State Capital</a:t>
            </a:r>
            <a:endParaRPr lang="en-US" dirty="0"/>
          </a:p>
        </p:txBody>
      </p:sp>
      <p:sp>
        <p:nvSpPr>
          <p:cNvPr id="3" name="Content Placeholder 2"/>
          <p:cNvSpPr>
            <a:spLocks noGrp="1"/>
          </p:cNvSpPr>
          <p:nvPr>
            <p:ph idx="1"/>
          </p:nvPr>
        </p:nvSpPr>
        <p:spPr>
          <a:xfrm>
            <a:off x="1161976" y="2230044"/>
            <a:ext cx="9784080" cy="4206240"/>
          </a:xfrm>
        </p:spPr>
        <p:txBody>
          <a:bodyPr/>
          <a:lstStyle/>
          <a:p>
            <a:r>
              <a:rPr lang="en-US" dirty="0" smtClean="0"/>
              <a:t>Virginia Dental Association</a:t>
            </a:r>
          </a:p>
          <a:p>
            <a:pPr lvl="1"/>
            <a:r>
              <a:rPr lang="en-US" dirty="0" smtClean="0"/>
              <a:t>Lobby for what is in the best interest of the dentist/patient/public</a:t>
            </a:r>
          </a:p>
          <a:p>
            <a:pPr lvl="1"/>
            <a:r>
              <a:rPr lang="en-US" dirty="0" smtClean="0"/>
              <a:t>Passed the Medicaid Deferred Compensation Bill that enables dentists to defer a certain portion of their reimbursement from Medicaid into a tax free retirement account </a:t>
            </a:r>
          </a:p>
          <a:p>
            <a:r>
              <a:rPr lang="en-US" dirty="0" smtClean="0"/>
              <a:t>Virginia Oral Health Coalition</a:t>
            </a:r>
          </a:p>
          <a:p>
            <a:pPr lvl="1"/>
            <a:r>
              <a:rPr lang="en-US" dirty="0" smtClean="0"/>
              <a:t>Lobby for what is in the best interest of the patient/public</a:t>
            </a:r>
          </a:p>
          <a:p>
            <a:pPr lvl="1"/>
            <a:r>
              <a:rPr lang="en-US" dirty="0" smtClean="0"/>
              <a:t>Attempt to have legislations passed to expand Medicaid for adult patients</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8090" y="357091"/>
            <a:ext cx="3143439" cy="209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594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Affecting Pediatric Dentists in Virginia</a:t>
            </a:r>
            <a:endParaRPr lang="en-US" dirty="0"/>
          </a:p>
        </p:txBody>
      </p:sp>
      <p:sp>
        <p:nvSpPr>
          <p:cNvPr id="3" name="Content Placeholder 2"/>
          <p:cNvSpPr>
            <a:spLocks noGrp="1"/>
          </p:cNvSpPr>
          <p:nvPr>
            <p:ph idx="1"/>
          </p:nvPr>
        </p:nvSpPr>
        <p:spPr/>
        <p:txBody>
          <a:bodyPr/>
          <a:lstStyle/>
          <a:p>
            <a:r>
              <a:rPr lang="en-US" dirty="0"/>
              <a:t>Moderate Sedation Permit </a:t>
            </a:r>
            <a:r>
              <a:rPr lang="en-US" dirty="0" smtClean="0"/>
              <a:t>Inspections</a:t>
            </a:r>
          </a:p>
          <a:p>
            <a:pPr lvl="1"/>
            <a:r>
              <a:rPr lang="en-US" dirty="0" smtClean="0"/>
              <a:t>Virginia Board of Dentistry</a:t>
            </a:r>
            <a:endParaRPr lang="en-US" dirty="0"/>
          </a:p>
          <a:p>
            <a:r>
              <a:rPr lang="en-US" dirty="0" smtClean="0"/>
              <a:t>Fluoridation in Spotsylvania</a:t>
            </a:r>
          </a:p>
          <a:p>
            <a:pPr lvl="1"/>
            <a:r>
              <a:rPr lang="en-US" dirty="0" smtClean="0"/>
              <a:t>Anti-fluoridation group</a:t>
            </a:r>
          </a:p>
          <a:p>
            <a:r>
              <a:rPr lang="en-US" dirty="0" smtClean="0"/>
              <a:t>Specialty Advertising</a:t>
            </a:r>
          </a:p>
          <a:p>
            <a:pPr lvl="1"/>
            <a:r>
              <a:rPr lang="en-US" dirty="0" smtClean="0"/>
              <a:t>Fast-track motion blocked by more than 10 specialists present at BOD meeting</a:t>
            </a:r>
          </a:p>
          <a:p>
            <a:pPr lvl="1"/>
            <a:r>
              <a:rPr lang="en-US" dirty="0" smtClean="0"/>
              <a:t>Open for public comment</a:t>
            </a:r>
          </a:p>
          <a:p>
            <a:pPr lvl="2"/>
            <a:r>
              <a:rPr lang="en-US" dirty="0" smtClean="0"/>
              <a:t>Nearly 300 dental specialists in Virginia posted comments in opposition</a:t>
            </a:r>
          </a:p>
          <a:p>
            <a:pPr lvl="2"/>
            <a:r>
              <a:rPr lang="en-US" dirty="0" smtClean="0"/>
              <a:t>VSPD and AAPD posted a joint letter in opposition</a:t>
            </a:r>
            <a:endParaRPr lang="en-US" dirty="0"/>
          </a:p>
        </p:txBody>
      </p:sp>
    </p:spTree>
    <p:extLst>
      <p:ext uri="{BB962C8B-B14F-4D97-AF65-F5344CB8AC3E}">
        <p14:creationId xmlns:p14="http://schemas.microsoft.com/office/powerpoint/2010/main" val="2818652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Moderate Sedation Permit Inspections</a:t>
            </a:r>
            <a:br>
              <a:rPr lang="en-US" dirty="0"/>
            </a:br>
            <a:endParaRPr lang="en-US" dirty="0"/>
          </a:p>
        </p:txBody>
      </p:sp>
      <p:sp>
        <p:nvSpPr>
          <p:cNvPr id="3" name="Content Placeholder 2"/>
          <p:cNvSpPr>
            <a:spLocks noGrp="1"/>
          </p:cNvSpPr>
          <p:nvPr>
            <p:ph idx="1"/>
          </p:nvPr>
        </p:nvSpPr>
        <p:spPr/>
        <p:txBody>
          <a:bodyPr/>
          <a:lstStyle/>
          <a:p>
            <a:r>
              <a:rPr lang="en-US" dirty="0" smtClean="0"/>
              <a:t>Issue</a:t>
            </a:r>
          </a:p>
          <a:p>
            <a:pPr lvl="1"/>
            <a:r>
              <a:rPr lang="en-US" dirty="0" smtClean="0"/>
              <a:t>Virginia Board of Dentistry  announced that any dentist that holds an Enteral Conscious/Moderate </a:t>
            </a:r>
            <a:r>
              <a:rPr lang="en-US" dirty="0"/>
              <a:t>S</a:t>
            </a:r>
            <a:r>
              <a:rPr lang="en-US" dirty="0" smtClean="0"/>
              <a:t>edation permit was subject to unannounced inspections by Professional Inspectors state employees</a:t>
            </a:r>
          </a:p>
          <a:p>
            <a:r>
              <a:rPr lang="en-US" dirty="0" smtClean="0"/>
              <a:t>VSPD Annual Meeting Speakers (March 6, 2015)</a:t>
            </a:r>
          </a:p>
          <a:p>
            <a:pPr lvl="1"/>
            <a:r>
              <a:rPr lang="en-US" dirty="0" smtClean="0"/>
              <a:t>Faculty member</a:t>
            </a:r>
          </a:p>
          <a:p>
            <a:pPr lvl="2"/>
            <a:r>
              <a:rPr lang="en-US" dirty="0" smtClean="0"/>
              <a:t>Sedation update by Dr. Malinda </a:t>
            </a:r>
            <a:r>
              <a:rPr lang="en-US" dirty="0" err="1" smtClean="0"/>
              <a:t>Husson</a:t>
            </a:r>
            <a:r>
              <a:rPr lang="en-US" dirty="0" smtClean="0"/>
              <a:t> (pediatric dentist/dental anesthesiologist)</a:t>
            </a:r>
          </a:p>
          <a:p>
            <a:pPr lvl="1"/>
            <a:r>
              <a:rPr lang="en-US" dirty="0" smtClean="0"/>
              <a:t>Board representatives </a:t>
            </a:r>
          </a:p>
          <a:p>
            <a:pPr lvl="2"/>
            <a:r>
              <a:rPr lang="en-US" dirty="0" smtClean="0"/>
              <a:t>Explained the inspection process</a:t>
            </a:r>
          </a:p>
          <a:p>
            <a:pPr lvl="1"/>
            <a:r>
              <a:rPr lang="en-US" dirty="0" smtClean="0"/>
              <a:t>Practicing pediatric dentist</a:t>
            </a:r>
          </a:p>
          <a:p>
            <a:pPr lvl="2"/>
            <a:r>
              <a:rPr lang="en-US" dirty="0" smtClean="0"/>
              <a:t>Describe his experience after his office received an announced inspection</a:t>
            </a:r>
          </a:p>
          <a:p>
            <a:endParaRPr lang="en-US" dirty="0"/>
          </a:p>
        </p:txBody>
      </p:sp>
    </p:spTree>
    <p:extLst>
      <p:ext uri="{BB962C8B-B14F-4D97-AF65-F5344CB8AC3E}">
        <p14:creationId xmlns:p14="http://schemas.microsoft.com/office/powerpoint/2010/main" val="1178571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Fluoridation in </a:t>
            </a:r>
            <a:r>
              <a:rPr lang="en-US" dirty="0" smtClean="0"/>
              <a:t>Spotsylvania, VA</a:t>
            </a:r>
            <a:r>
              <a:rPr lang="en-US" dirty="0"/>
              <a:t/>
            </a:r>
            <a:br>
              <a:rPr lang="en-US" dirty="0"/>
            </a:b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23777" y="1259801"/>
            <a:ext cx="4557019" cy="4206875"/>
          </a:xfrm>
        </p:spPr>
      </p:pic>
      <p:sp>
        <p:nvSpPr>
          <p:cNvPr id="11" name="TextBox 10"/>
          <p:cNvSpPr txBox="1"/>
          <p:nvPr/>
        </p:nvSpPr>
        <p:spPr>
          <a:xfrm>
            <a:off x="0" y="2079320"/>
            <a:ext cx="7014575"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Meeting January 2018, vote to keep water fluoridation</a:t>
            </a:r>
          </a:p>
          <a:p>
            <a:pPr marL="285750" indent="-285750">
              <a:buFont typeface="Arial" panose="020B0604020202020204" pitchFamily="34" charset="0"/>
              <a:buChar char="•"/>
            </a:pPr>
            <a:r>
              <a:rPr lang="en-US" sz="2000" dirty="0" smtClean="0"/>
              <a:t>Spotsylvania adds 0.7 mg of fluoride per liter to municipal water </a:t>
            </a:r>
          </a:p>
          <a:p>
            <a:pPr marL="285750" indent="-285750">
              <a:buFont typeface="Arial" panose="020B0604020202020204" pitchFamily="34" charset="0"/>
              <a:buChar char="•"/>
            </a:pPr>
            <a:r>
              <a:rPr lang="en-US" sz="2000" dirty="0" smtClean="0"/>
              <a:t>Those in opposition:</a:t>
            </a:r>
          </a:p>
          <a:p>
            <a:pPr marL="742950" lvl="1" indent="-285750">
              <a:buFont typeface="Arial" panose="020B0604020202020204" pitchFamily="34" charset="0"/>
              <a:buChar char="•"/>
            </a:pPr>
            <a:r>
              <a:rPr lang="en-US" sz="2000" dirty="0" smtClean="0"/>
              <a:t>“ complained that their water bill does not include warnings about added fluoride, people should have a choice”</a:t>
            </a:r>
          </a:p>
          <a:p>
            <a:pPr marL="742950" lvl="1" indent="-285750">
              <a:buFont typeface="Arial" panose="020B0604020202020204" pitchFamily="34" charset="0"/>
              <a:buChar char="•"/>
            </a:pPr>
            <a:r>
              <a:rPr lang="en-US" sz="2000" dirty="0" smtClean="0"/>
              <a:t>“Fluoride is linked to Alzheimer's disease, cancer, diabetes heart disease, infertility and may other adverse health outcomes”</a:t>
            </a:r>
          </a:p>
          <a:p>
            <a:pPr marL="742950" lvl="1" indent="-285750">
              <a:buFont typeface="Arial" panose="020B0604020202020204" pitchFamily="34" charset="0"/>
              <a:buChar char="•"/>
            </a:pPr>
            <a:r>
              <a:rPr lang="en-US" sz="2000" dirty="0" smtClean="0"/>
              <a:t>“should list fluoride levels of county water on water bills”</a:t>
            </a:r>
            <a:endParaRPr lang="en-US" sz="2000" dirty="0"/>
          </a:p>
        </p:txBody>
      </p:sp>
    </p:spTree>
    <p:extLst>
      <p:ext uri="{BB962C8B-B14F-4D97-AF65-F5344CB8AC3E}">
        <p14:creationId xmlns:p14="http://schemas.microsoft.com/office/powerpoint/2010/main" val="871350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AAP Campaign for Dental Health</a:t>
            </a:r>
            <a:endParaRPr lang="en-US" dirty="0"/>
          </a:p>
        </p:txBody>
      </p:sp>
      <p:sp>
        <p:nvSpPr>
          <p:cNvPr id="3" name="Content Placeholder 2"/>
          <p:cNvSpPr>
            <a:spLocks noGrp="1"/>
          </p:cNvSpPr>
          <p:nvPr>
            <p:ph idx="1"/>
          </p:nvPr>
        </p:nvSpPr>
        <p:spPr/>
        <p:txBody>
          <a:bodyPr/>
          <a:lstStyle/>
          <a:p>
            <a:r>
              <a:rPr lang="en-US" dirty="0" smtClean="0"/>
              <a:t>Building Effective Statewide Teams for Fluoridation</a:t>
            </a:r>
          </a:p>
          <a:p>
            <a:pPr lvl="1"/>
            <a:r>
              <a:rPr lang="en-US" dirty="0" smtClean="0"/>
              <a:t>Invite to attend conference on fluoridation (March 20-21, 2018)</a:t>
            </a:r>
          </a:p>
          <a:p>
            <a:pPr lvl="2"/>
            <a:r>
              <a:rPr lang="en-US" dirty="0" smtClean="0"/>
              <a:t>VA representatives (VSPD PPA, VDH and </a:t>
            </a:r>
            <a:r>
              <a:rPr lang="en-US" dirty="0" err="1" smtClean="0"/>
              <a:t>VaOHC</a:t>
            </a:r>
            <a:r>
              <a:rPr lang="en-US" dirty="0" smtClean="0"/>
              <a:t>)</a:t>
            </a:r>
          </a:p>
          <a:p>
            <a:pPr lvl="1"/>
            <a:r>
              <a:rPr lang="en-US" dirty="0" smtClean="0"/>
              <a:t>Contributors:</a:t>
            </a:r>
          </a:p>
          <a:p>
            <a:pPr lvl="2"/>
            <a:r>
              <a:rPr lang="en-US" dirty="0" smtClean="0"/>
              <a:t>Kansas Dental Champions &amp; Statewide Water Action Teams</a:t>
            </a:r>
          </a:p>
          <a:p>
            <a:pPr lvl="2"/>
            <a:r>
              <a:rPr lang="en-US" dirty="0" smtClean="0"/>
              <a:t>The Midwest Collaborative Initiative</a:t>
            </a:r>
          </a:p>
          <a:p>
            <a:pPr lvl="1"/>
            <a:r>
              <a:rPr lang="en-US" dirty="0" smtClean="0"/>
              <a:t>Presentations:</a:t>
            </a:r>
          </a:p>
          <a:p>
            <a:pPr lvl="2"/>
            <a:r>
              <a:rPr lang="en-US" dirty="0" smtClean="0"/>
              <a:t>Fluoridation, where it started</a:t>
            </a:r>
          </a:p>
          <a:p>
            <a:pPr lvl="2"/>
            <a:r>
              <a:rPr lang="en-US" dirty="0" smtClean="0"/>
              <a:t>How it works</a:t>
            </a:r>
          </a:p>
          <a:p>
            <a:pPr lvl="2"/>
            <a:r>
              <a:rPr lang="en-US" dirty="0" smtClean="0"/>
              <a:t>Identifying Community Champions</a:t>
            </a:r>
          </a:p>
          <a:p>
            <a:pPr lvl="2"/>
            <a:r>
              <a:rPr lang="en-US" dirty="0" smtClean="0"/>
              <a:t>Know your Resources</a:t>
            </a:r>
          </a:p>
          <a:p>
            <a:pPr lvl="2"/>
            <a:endParaRPr lang="en-US" dirty="0"/>
          </a:p>
        </p:txBody>
      </p:sp>
    </p:spTree>
    <p:extLst>
      <p:ext uri="{BB962C8B-B14F-4D97-AF65-F5344CB8AC3E}">
        <p14:creationId xmlns:p14="http://schemas.microsoft.com/office/powerpoint/2010/main" val="2432590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Virginia’s Fluoridation Regulations</a:t>
            </a:r>
            <a:endParaRPr lang="en-US" dirty="0"/>
          </a:p>
        </p:txBody>
      </p:sp>
      <p:sp>
        <p:nvSpPr>
          <p:cNvPr id="3" name="Content Placeholder 2"/>
          <p:cNvSpPr>
            <a:spLocks noGrp="1"/>
          </p:cNvSpPr>
          <p:nvPr>
            <p:ph idx="1"/>
          </p:nvPr>
        </p:nvSpPr>
        <p:spPr/>
        <p:txBody>
          <a:bodyPr>
            <a:normAutofit/>
          </a:bodyPr>
          <a:lstStyle/>
          <a:p>
            <a:r>
              <a:rPr lang="en-US" dirty="0" smtClean="0"/>
              <a:t>July 2018</a:t>
            </a:r>
          </a:p>
          <a:p>
            <a:r>
              <a:rPr lang="en-US" dirty="0" smtClean="0"/>
              <a:t>The </a:t>
            </a:r>
            <a:r>
              <a:rPr lang="en-US" dirty="0"/>
              <a:t>Office of Drinking Water (ODW) within the Virginia Department of </a:t>
            </a:r>
            <a:r>
              <a:rPr lang="en-US" dirty="0" smtClean="0"/>
              <a:t>Health (VDH) </a:t>
            </a:r>
            <a:r>
              <a:rPr lang="en-US" dirty="0"/>
              <a:t>is in the process of reviewing and updating the Waterworks Regulations </a:t>
            </a:r>
            <a:r>
              <a:rPr lang="en-US" dirty="0" smtClean="0"/>
              <a:t>on Community Water Fluoridation (CWF)</a:t>
            </a:r>
          </a:p>
          <a:p>
            <a:pPr lvl="1"/>
            <a:r>
              <a:rPr lang="en-US" dirty="0" smtClean="0"/>
              <a:t>Waterworks </a:t>
            </a:r>
            <a:r>
              <a:rPr lang="en-US" dirty="0"/>
              <a:t> owners need to provide written notice to the Health Commissioner at least 90 days before intending to start or stop </a:t>
            </a:r>
            <a:r>
              <a:rPr lang="en-US" dirty="0" smtClean="0"/>
              <a:t>CWF</a:t>
            </a:r>
            <a:r>
              <a:rPr lang="en-US" dirty="0"/>
              <a:t> </a:t>
            </a:r>
            <a:endParaRPr lang="en-US" dirty="0" smtClean="0"/>
          </a:p>
          <a:p>
            <a:pPr lvl="1"/>
            <a:r>
              <a:rPr lang="en-US" dirty="0" smtClean="0"/>
              <a:t>Waterworks </a:t>
            </a:r>
            <a:r>
              <a:rPr lang="en-US" dirty="0"/>
              <a:t>owners need to provide written notice to their consumers at least 90 days before intending to start or stop </a:t>
            </a:r>
            <a:r>
              <a:rPr lang="en-US" dirty="0" smtClean="0"/>
              <a:t>CWF</a:t>
            </a:r>
          </a:p>
          <a:p>
            <a:pPr lvl="1"/>
            <a:r>
              <a:rPr lang="en-US" dirty="0" smtClean="0"/>
              <a:t>The </a:t>
            </a:r>
            <a:r>
              <a:rPr lang="en-US" dirty="0"/>
              <a:t>Board of Health recommends all community waterworks provide the optimal level of fluoride, as determined by the U.S. Department of Health and Human </a:t>
            </a:r>
            <a:r>
              <a:rPr lang="en-US" dirty="0" smtClean="0"/>
              <a:t>Services</a:t>
            </a:r>
          </a:p>
          <a:p>
            <a:endParaRPr lang="en-US" dirty="0"/>
          </a:p>
        </p:txBody>
      </p:sp>
    </p:spTree>
    <p:extLst>
      <p:ext uri="{BB962C8B-B14F-4D97-AF65-F5344CB8AC3E}">
        <p14:creationId xmlns:p14="http://schemas.microsoft.com/office/powerpoint/2010/main" val="1264426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Specialty Advertising</a:t>
            </a:r>
            <a:br>
              <a:rPr lang="en-US" dirty="0"/>
            </a:br>
            <a:endParaRPr lang="en-US" dirty="0"/>
          </a:p>
        </p:txBody>
      </p:sp>
      <p:sp>
        <p:nvSpPr>
          <p:cNvPr id="3" name="Content Placeholder 2"/>
          <p:cNvSpPr>
            <a:spLocks noGrp="1"/>
          </p:cNvSpPr>
          <p:nvPr>
            <p:ph idx="1"/>
          </p:nvPr>
        </p:nvSpPr>
        <p:spPr>
          <a:xfrm>
            <a:off x="1202919" y="1956262"/>
            <a:ext cx="9784080" cy="4206240"/>
          </a:xfrm>
        </p:spPr>
        <p:txBody>
          <a:bodyPr>
            <a:normAutofit lnSpcReduction="10000"/>
          </a:bodyPr>
          <a:lstStyle/>
          <a:p>
            <a:r>
              <a:rPr lang="en-US" dirty="0" smtClean="0"/>
              <a:t>History</a:t>
            </a:r>
          </a:p>
          <a:p>
            <a:pPr lvl="1"/>
            <a:r>
              <a:rPr lang="en-US" dirty="0" smtClean="0"/>
              <a:t>State boards in FL, TX, CA sued by practitioners challenging specialty status due to the existence of the American Board of Dental Specialties (ABDS) and won</a:t>
            </a:r>
          </a:p>
          <a:p>
            <a:pPr lvl="1"/>
            <a:r>
              <a:rPr lang="en-US" dirty="0" smtClean="0"/>
              <a:t>These results conclude that the ADA is no longer the authority on specialty recognition</a:t>
            </a:r>
          </a:p>
          <a:p>
            <a:r>
              <a:rPr lang="en-US" dirty="0" smtClean="0"/>
              <a:t>Situation in VA</a:t>
            </a:r>
          </a:p>
          <a:p>
            <a:pPr lvl="1"/>
            <a:r>
              <a:rPr lang="en-US" dirty="0" smtClean="0"/>
              <a:t>Practitioner petitioned the board requesting they amend the restriction on advertising dental specialties</a:t>
            </a:r>
          </a:p>
          <a:p>
            <a:pPr lvl="1"/>
            <a:r>
              <a:rPr lang="en-US" dirty="0" smtClean="0"/>
              <a:t>Board voted to move forward with a fast-track regulation to appease the petitioner</a:t>
            </a:r>
          </a:p>
          <a:p>
            <a:r>
              <a:rPr lang="en-US" dirty="0" smtClean="0"/>
              <a:t>March 2018 </a:t>
            </a:r>
          </a:p>
          <a:p>
            <a:r>
              <a:rPr lang="en-US" dirty="0" smtClean="0"/>
              <a:t>September 2018 </a:t>
            </a:r>
          </a:p>
          <a:p>
            <a:r>
              <a:rPr lang="en-US" dirty="0" smtClean="0"/>
              <a:t>Hurricane Florence </a:t>
            </a:r>
            <a:endParaRPr lang="en-US" dirty="0"/>
          </a:p>
        </p:txBody>
      </p:sp>
    </p:spTree>
    <p:extLst>
      <p:ext uri="{BB962C8B-B14F-4D97-AF65-F5344CB8AC3E}">
        <p14:creationId xmlns:p14="http://schemas.microsoft.com/office/powerpoint/2010/main" val="22107955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APD_Theme_2">
  <a:themeElements>
    <a:clrScheme name="Custom 4">
      <a:dk1>
        <a:srgbClr val="2C2C2C"/>
      </a:dk1>
      <a:lt1>
        <a:srgbClr val="FFFFFF"/>
      </a:lt1>
      <a:dk2>
        <a:srgbClr val="0787C1"/>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675F369-01C4-4D14-A461-E3D12BA3D0F8}" vid="{BBD1B61C-52A5-4182-87BE-D0BE2481B6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571</TotalTime>
  <Words>989</Words>
  <Application>Microsoft Office PowerPoint</Application>
  <PresentationFormat>Widescreen</PresentationFormat>
  <Paragraphs>154</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Corbel</vt:lpstr>
      <vt:lpstr>Wingdings</vt:lpstr>
      <vt:lpstr>AAPD_Theme_2</vt:lpstr>
      <vt:lpstr>PPA outreach to key players and organizations in the community </vt:lpstr>
      <vt:lpstr>Outreach </vt:lpstr>
      <vt:lpstr>Virginia State Capital</vt:lpstr>
      <vt:lpstr>Issues Affecting Pediatric Dentists in Virginia</vt:lpstr>
      <vt:lpstr>Moderate Sedation Permit Inspections </vt:lpstr>
      <vt:lpstr>Fluoridation in Spotsylvania, VA </vt:lpstr>
      <vt:lpstr>AAP Campaign for Dental Health</vt:lpstr>
      <vt:lpstr>Virginia’s Fluoridation Regulations</vt:lpstr>
      <vt:lpstr>Specialty Advertising </vt:lpstr>
      <vt:lpstr>Virginia Dental Association</vt:lpstr>
      <vt:lpstr>Virginia Oral Health Coalition</vt:lpstr>
      <vt:lpstr>Virginia Society of Pediatric Dentistry </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Bjerklie</dc:creator>
  <cp:lastModifiedBy>Margaret Bjerklie</cp:lastModifiedBy>
  <cp:revision>30</cp:revision>
  <dcterms:created xsi:type="dcterms:W3CDTF">2018-08-23T16:20:19Z</dcterms:created>
  <dcterms:modified xsi:type="dcterms:W3CDTF">2018-09-24T16:17:19Z</dcterms:modified>
</cp:coreProperties>
</file>